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345" y="160020"/>
            <a:ext cx="1652948" cy="45643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911" y="963004"/>
            <a:ext cx="9066455" cy="50676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2345" y="160020"/>
            <a:ext cx="1652948" cy="4564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7406" y="85626"/>
            <a:ext cx="1674495" cy="26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8165" y="1673223"/>
            <a:ext cx="874712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74527" y="6665249"/>
            <a:ext cx="446532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5666" y="6664235"/>
            <a:ext cx="69469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38937" y="6659339"/>
            <a:ext cx="2051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joinedupcarederbyshire.co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366" y="6672039"/>
            <a:ext cx="93751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  <a:tabLst>
                <a:tab pos="2368550" algn="l"/>
                <a:tab pos="9316085" algn="l"/>
              </a:tabLst>
            </a:pPr>
            <a:r>
              <a:rPr sz="1200" b="1" spc="-7" baseline="3472" dirty="0">
                <a:latin typeface="Calibri"/>
                <a:cs typeface="Calibri"/>
              </a:rPr>
              <a:t>Nove</a:t>
            </a:r>
            <a:r>
              <a:rPr sz="1200" b="1" spc="-15" baseline="3472" dirty="0">
                <a:latin typeface="Calibri"/>
                <a:cs typeface="Calibri"/>
              </a:rPr>
              <a:t>mb</a:t>
            </a:r>
            <a:r>
              <a:rPr sz="1200" b="1" spc="-7" baseline="3472" dirty="0">
                <a:latin typeface="Calibri"/>
                <a:cs typeface="Calibri"/>
              </a:rPr>
              <a:t>er</a:t>
            </a:r>
            <a:r>
              <a:rPr sz="1200" b="1" spc="-37" baseline="3472" dirty="0">
                <a:latin typeface="Calibri"/>
                <a:cs typeface="Calibri"/>
              </a:rPr>
              <a:t> </a:t>
            </a:r>
            <a:r>
              <a:rPr sz="1200" b="1" spc="-15" baseline="3472" dirty="0">
                <a:latin typeface="Calibri"/>
                <a:cs typeface="Calibri"/>
              </a:rPr>
              <a:t>202</a:t>
            </a:r>
            <a:r>
              <a:rPr sz="1200" b="1" spc="-7" baseline="3472" dirty="0">
                <a:latin typeface="Calibri"/>
                <a:cs typeface="Calibri"/>
              </a:rPr>
              <a:t>1</a:t>
            </a:r>
            <a:r>
              <a:rPr sz="1200" b="1" baseline="3472" dirty="0">
                <a:latin typeface="Calibri"/>
                <a:cs typeface="Calibri"/>
              </a:rPr>
              <a:t>	</a:t>
            </a:r>
            <a:r>
              <a:rPr sz="1200" b="1" spc="-15" baseline="3472" dirty="0">
                <a:latin typeface="Calibri"/>
                <a:cs typeface="Calibri"/>
              </a:rPr>
              <a:t>J</a:t>
            </a:r>
            <a:r>
              <a:rPr sz="1200" b="1" spc="-7" baseline="3472" dirty="0">
                <a:latin typeface="Calibri"/>
                <a:cs typeface="Calibri"/>
              </a:rPr>
              <a:t>oi</a:t>
            </a:r>
            <a:r>
              <a:rPr sz="1200" b="1" spc="-15" baseline="3472" dirty="0">
                <a:latin typeface="Calibri"/>
                <a:cs typeface="Calibri"/>
              </a:rPr>
              <a:t>n</a:t>
            </a:r>
            <a:r>
              <a:rPr sz="1200" b="1" spc="-7" baseline="3472" dirty="0">
                <a:latin typeface="Calibri"/>
                <a:cs typeface="Calibri"/>
              </a:rPr>
              <a:t>ed</a:t>
            </a:r>
            <a:r>
              <a:rPr sz="1200" b="1" spc="-37" baseline="3472" dirty="0">
                <a:latin typeface="Calibri"/>
                <a:cs typeface="Calibri"/>
              </a:rPr>
              <a:t> </a:t>
            </a:r>
            <a:r>
              <a:rPr sz="1200" b="1" spc="-7" baseline="3472" dirty="0">
                <a:latin typeface="Calibri"/>
                <a:cs typeface="Calibri"/>
              </a:rPr>
              <a:t>Up </a:t>
            </a:r>
            <a:r>
              <a:rPr sz="1200" b="1" spc="-15" baseline="3472" dirty="0">
                <a:latin typeface="Calibri"/>
                <a:cs typeface="Calibri"/>
              </a:rPr>
              <a:t>C</a:t>
            </a:r>
            <a:r>
              <a:rPr sz="1200" b="1" spc="-7" baseline="3472" dirty="0">
                <a:latin typeface="Calibri"/>
                <a:cs typeface="Calibri"/>
              </a:rPr>
              <a:t>a</a:t>
            </a:r>
            <a:r>
              <a:rPr sz="1200" b="1" spc="-15" baseline="3472" dirty="0">
                <a:latin typeface="Calibri"/>
                <a:cs typeface="Calibri"/>
              </a:rPr>
              <a:t>r</a:t>
            </a:r>
            <a:r>
              <a:rPr sz="1200" b="1" spc="-7" baseline="3472" dirty="0">
                <a:latin typeface="Calibri"/>
                <a:cs typeface="Calibri"/>
              </a:rPr>
              <a:t>e</a:t>
            </a:r>
            <a:r>
              <a:rPr sz="1200" b="1" spc="7" baseline="3472" dirty="0">
                <a:latin typeface="Calibri"/>
                <a:cs typeface="Calibri"/>
              </a:rPr>
              <a:t> </a:t>
            </a:r>
            <a:r>
              <a:rPr sz="1200" b="1" spc="-7" baseline="3472" dirty="0">
                <a:latin typeface="Calibri"/>
                <a:cs typeface="Calibri"/>
              </a:rPr>
              <a:t>De</a:t>
            </a:r>
            <a:r>
              <a:rPr sz="1200" b="1" spc="-15" baseline="3472" dirty="0">
                <a:latin typeface="Calibri"/>
                <a:cs typeface="Calibri"/>
              </a:rPr>
              <a:t>rb</a:t>
            </a:r>
            <a:r>
              <a:rPr sz="1200" b="1" spc="-7" baseline="3472" dirty="0">
                <a:latin typeface="Calibri"/>
                <a:cs typeface="Calibri"/>
              </a:rPr>
              <a:t>y</a:t>
            </a:r>
            <a:r>
              <a:rPr sz="1200" b="1" spc="-15" baseline="3472" dirty="0">
                <a:latin typeface="Calibri"/>
                <a:cs typeface="Calibri"/>
              </a:rPr>
              <a:t>sh</a:t>
            </a:r>
            <a:r>
              <a:rPr sz="1200" b="1" spc="-7" baseline="3472" dirty="0">
                <a:latin typeface="Calibri"/>
                <a:cs typeface="Calibri"/>
              </a:rPr>
              <a:t>i</a:t>
            </a:r>
            <a:r>
              <a:rPr sz="1200" b="1" spc="-15" baseline="3472" dirty="0">
                <a:latin typeface="Calibri"/>
                <a:cs typeface="Calibri"/>
              </a:rPr>
              <a:t>r</a:t>
            </a:r>
            <a:r>
              <a:rPr sz="1200" b="1" spc="-7" baseline="3472" dirty="0">
                <a:latin typeface="Calibri"/>
                <a:cs typeface="Calibri"/>
              </a:rPr>
              <a:t>e:</a:t>
            </a:r>
            <a:r>
              <a:rPr sz="1200" b="1" baseline="3472" dirty="0">
                <a:latin typeface="Calibri"/>
                <a:cs typeface="Calibri"/>
              </a:rPr>
              <a:t>  </a:t>
            </a:r>
            <a:r>
              <a:rPr sz="1200" b="1" spc="-7" baseline="3472" dirty="0">
                <a:latin typeface="Calibri"/>
                <a:cs typeface="Calibri"/>
              </a:rPr>
              <a:t> </a:t>
            </a:r>
            <a:r>
              <a:rPr sz="1200" b="1" spc="-15" baseline="3472" dirty="0">
                <a:latin typeface="Calibri"/>
                <a:cs typeface="Calibri"/>
              </a:rPr>
              <a:t>Ind</a:t>
            </a:r>
            <a:r>
              <a:rPr sz="1200" b="1" spc="-7" baseline="3472" dirty="0">
                <a:latin typeface="Calibri"/>
                <a:cs typeface="Calibri"/>
              </a:rPr>
              <a:t>e</a:t>
            </a:r>
            <a:r>
              <a:rPr sz="1200" b="1" spc="-15" baseline="3472" dirty="0">
                <a:latin typeface="Calibri"/>
                <a:cs typeface="Calibri"/>
              </a:rPr>
              <a:t>p</a:t>
            </a:r>
            <a:r>
              <a:rPr sz="1200" b="1" spc="-7" baseline="3472" dirty="0">
                <a:latin typeface="Calibri"/>
                <a:cs typeface="Calibri"/>
              </a:rPr>
              <a:t>e</a:t>
            </a:r>
            <a:r>
              <a:rPr sz="1200" b="1" spc="-15" baseline="3472" dirty="0">
                <a:latin typeface="Calibri"/>
                <a:cs typeface="Calibri"/>
              </a:rPr>
              <a:t>nd</a:t>
            </a:r>
            <a:r>
              <a:rPr sz="1200" b="1" spc="-7" baseline="3472" dirty="0">
                <a:latin typeface="Calibri"/>
                <a:cs typeface="Calibri"/>
              </a:rPr>
              <a:t>e</a:t>
            </a:r>
            <a:r>
              <a:rPr sz="1200" b="1" spc="-15" baseline="3472" dirty="0">
                <a:latin typeface="Calibri"/>
                <a:cs typeface="Calibri"/>
              </a:rPr>
              <a:t>n</a:t>
            </a:r>
            <a:r>
              <a:rPr sz="1200" b="1" spc="-7" baseline="3472" dirty="0">
                <a:latin typeface="Calibri"/>
                <a:cs typeface="Calibri"/>
              </a:rPr>
              <a:t>t</a:t>
            </a:r>
            <a:r>
              <a:rPr sz="1200" b="1" spc="-30" baseline="3472" dirty="0">
                <a:latin typeface="Calibri"/>
                <a:cs typeface="Calibri"/>
              </a:rPr>
              <a:t> </a:t>
            </a:r>
            <a:r>
              <a:rPr sz="1200" b="1" spc="-7" baseline="3472" dirty="0">
                <a:latin typeface="Calibri"/>
                <a:cs typeface="Calibri"/>
              </a:rPr>
              <a:t>No</a:t>
            </a:r>
            <a:r>
              <a:rPr sz="1200" b="1" spc="-15" baseline="3472" dirty="0">
                <a:latin typeface="Calibri"/>
                <a:cs typeface="Calibri"/>
              </a:rPr>
              <a:t>n-</a:t>
            </a:r>
            <a:r>
              <a:rPr sz="1200" b="1" spc="-7" baseline="3472" dirty="0">
                <a:latin typeface="Calibri"/>
                <a:cs typeface="Calibri"/>
              </a:rPr>
              <a:t>E</a:t>
            </a:r>
            <a:r>
              <a:rPr sz="1200" b="1" spc="-15" baseline="3472" dirty="0">
                <a:latin typeface="Calibri"/>
                <a:cs typeface="Calibri"/>
              </a:rPr>
              <a:t>x</a:t>
            </a:r>
            <a:r>
              <a:rPr sz="1200" b="1" spc="-7" baseline="3472" dirty="0">
                <a:latin typeface="Calibri"/>
                <a:cs typeface="Calibri"/>
              </a:rPr>
              <a:t>ec</a:t>
            </a:r>
            <a:r>
              <a:rPr sz="1200" b="1" spc="-15" baseline="3472" dirty="0">
                <a:latin typeface="Calibri"/>
                <a:cs typeface="Calibri"/>
              </a:rPr>
              <a:t>ut</a:t>
            </a:r>
            <a:r>
              <a:rPr sz="1200" b="1" spc="-7" baseline="3472" dirty="0">
                <a:latin typeface="Calibri"/>
                <a:cs typeface="Calibri"/>
              </a:rPr>
              <a:t>ive</a:t>
            </a:r>
            <a:r>
              <a:rPr sz="1200" b="1" spc="-37" baseline="3472" dirty="0">
                <a:latin typeface="Calibri"/>
                <a:cs typeface="Calibri"/>
              </a:rPr>
              <a:t> </a:t>
            </a:r>
            <a:r>
              <a:rPr sz="1200" b="1" spc="-7" baseline="3472" dirty="0">
                <a:latin typeface="Calibri"/>
                <a:cs typeface="Calibri"/>
              </a:rPr>
              <a:t>Di</a:t>
            </a:r>
            <a:r>
              <a:rPr sz="1200" b="1" spc="-15" baseline="3472" dirty="0">
                <a:latin typeface="Calibri"/>
                <a:cs typeface="Calibri"/>
              </a:rPr>
              <a:t>r</a:t>
            </a:r>
            <a:r>
              <a:rPr sz="1200" b="1" spc="-7" baseline="3472" dirty="0">
                <a:latin typeface="Calibri"/>
                <a:cs typeface="Calibri"/>
              </a:rPr>
              <a:t>ec</a:t>
            </a:r>
            <a:r>
              <a:rPr sz="1200" b="1" spc="-15" baseline="3472" dirty="0">
                <a:latin typeface="Calibri"/>
                <a:cs typeface="Calibri"/>
              </a:rPr>
              <a:t>t</a:t>
            </a:r>
            <a:r>
              <a:rPr sz="1200" b="1" spc="-7" baseline="3472" dirty="0">
                <a:latin typeface="Calibri"/>
                <a:cs typeface="Calibri"/>
              </a:rPr>
              <a:t>or</a:t>
            </a:r>
            <a:r>
              <a:rPr sz="1200" b="1" spc="-15" baseline="3472" dirty="0">
                <a:latin typeface="Calibri"/>
                <a:cs typeface="Calibri"/>
              </a:rPr>
              <a:t> </a:t>
            </a:r>
            <a:r>
              <a:rPr sz="1200" b="1" spc="-7" baseline="3472" dirty="0">
                <a:latin typeface="Calibri"/>
                <a:cs typeface="Calibri"/>
              </a:rPr>
              <a:t>A</a:t>
            </a:r>
            <a:r>
              <a:rPr sz="1200" b="1" spc="-15" baseline="3472" dirty="0">
                <a:latin typeface="Calibri"/>
                <a:cs typeface="Calibri"/>
              </a:rPr>
              <a:t>pp</a:t>
            </a:r>
            <a:r>
              <a:rPr sz="1200" b="1" spc="-7" baseline="3472" dirty="0">
                <a:latin typeface="Calibri"/>
                <a:cs typeface="Calibri"/>
              </a:rPr>
              <a:t>oi</a:t>
            </a:r>
            <a:r>
              <a:rPr sz="1200" b="1" spc="-15" baseline="3472" dirty="0">
                <a:latin typeface="Calibri"/>
                <a:cs typeface="Calibri"/>
              </a:rPr>
              <a:t>ntm</a:t>
            </a:r>
            <a:r>
              <a:rPr sz="1200" b="1" spc="-7" baseline="3472" dirty="0">
                <a:latin typeface="Calibri"/>
                <a:cs typeface="Calibri"/>
              </a:rPr>
              <a:t>e</a:t>
            </a:r>
            <a:r>
              <a:rPr sz="1200" b="1" spc="-15" baseline="3472" dirty="0">
                <a:latin typeface="Calibri"/>
                <a:cs typeface="Calibri"/>
              </a:rPr>
              <a:t>nt</a:t>
            </a:r>
            <a:r>
              <a:rPr sz="1200" b="1" spc="-7" baseline="3472" dirty="0">
                <a:latin typeface="Calibri"/>
                <a:cs typeface="Calibri"/>
              </a:rPr>
              <a:t>s</a:t>
            </a:r>
            <a:r>
              <a:rPr sz="1200" b="1" spc="-15" baseline="3472" dirty="0">
                <a:latin typeface="Calibri"/>
                <a:cs typeface="Calibri"/>
              </a:rPr>
              <a:t> </a:t>
            </a:r>
            <a:r>
              <a:rPr sz="1200" b="1" spc="-7" baseline="3472" dirty="0">
                <a:latin typeface="Calibri"/>
                <a:cs typeface="Calibri"/>
              </a:rPr>
              <a:t>-</a:t>
            </a:r>
            <a:r>
              <a:rPr sz="1200" b="1" baseline="3472" dirty="0">
                <a:latin typeface="Calibri"/>
                <a:cs typeface="Calibri"/>
              </a:rPr>
              <a:t> </a:t>
            </a:r>
            <a:r>
              <a:rPr sz="1200" b="1" spc="-15" baseline="3472" dirty="0">
                <a:latin typeface="Calibri"/>
                <a:cs typeface="Calibri"/>
              </a:rPr>
              <a:t>C</a:t>
            </a:r>
            <a:r>
              <a:rPr sz="1200" b="1" spc="-7" baseline="3472" dirty="0">
                <a:latin typeface="Calibri"/>
                <a:cs typeface="Calibri"/>
              </a:rPr>
              <a:t>a</a:t>
            </a:r>
            <a:r>
              <a:rPr sz="1200" b="1" spc="-15" baseline="3472" dirty="0">
                <a:latin typeface="Calibri"/>
                <a:cs typeface="Calibri"/>
              </a:rPr>
              <a:t>nd</a:t>
            </a:r>
            <a:r>
              <a:rPr sz="1200" b="1" spc="-7" baseline="3472" dirty="0">
                <a:latin typeface="Calibri"/>
                <a:cs typeface="Calibri"/>
              </a:rPr>
              <a:t>i</a:t>
            </a:r>
            <a:r>
              <a:rPr sz="1200" b="1" spc="-15" baseline="3472" dirty="0">
                <a:latin typeface="Calibri"/>
                <a:cs typeface="Calibri"/>
              </a:rPr>
              <a:t>d</a:t>
            </a:r>
            <a:r>
              <a:rPr sz="1200" b="1" spc="-7" baseline="3472" dirty="0">
                <a:latin typeface="Calibri"/>
                <a:cs typeface="Calibri"/>
              </a:rPr>
              <a:t>a</a:t>
            </a:r>
            <a:r>
              <a:rPr sz="1200" b="1" spc="-15" baseline="3472" dirty="0">
                <a:latin typeface="Calibri"/>
                <a:cs typeface="Calibri"/>
              </a:rPr>
              <a:t>t</a:t>
            </a:r>
            <a:r>
              <a:rPr sz="1200" b="1" spc="-7" baseline="3472" dirty="0">
                <a:latin typeface="Calibri"/>
                <a:cs typeface="Calibri"/>
              </a:rPr>
              <a:t>e B</a:t>
            </a:r>
            <a:r>
              <a:rPr sz="1200" b="1" spc="-15" baseline="3472" dirty="0">
                <a:latin typeface="Calibri"/>
                <a:cs typeface="Calibri"/>
              </a:rPr>
              <a:t>r</a:t>
            </a:r>
            <a:r>
              <a:rPr sz="1200" b="1" spc="-7" baseline="3472" dirty="0">
                <a:latin typeface="Calibri"/>
                <a:cs typeface="Calibri"/>
              </a:rPr>
              <a:t>ie</a:t>
            </a:r>
            <a:r>
              <a:rPr sz="1200" b="1" spc="-15" baseline="3472" dirty="0">
                <a:latin typeface="Calibri"/>
                <a:cs typeface="Calibri"/>
              </a:rPr>
              <a:t>f</a:t>
            </a:r>
            <a:r>
              <a:rPr sz="1200" b="1" spc="-7" baseline="3472" dirty="0">
                <a:latin typeface="Calibri"/>
                <a:cs typeface="Calibri"/>
              </a:rPr>
              <a:t>i</a:t>
            </a:r>
            <a:r>
              <a:rPr sz="1200" b="1" spc="-15" baseline="3472" dirty="0">
                <a:latin typeface="Calibri"/>
                <a:cs typeface="Calibri"/>
              </a:rPr>
              <a:t>n</a:t>
            </a:r>
            <a:r>
              <a:rPr sz="1200" b="1" spc="-7" baseline="3472" dirty="0">
                <a:latin typeface="Calibri"/>
                <a:cs typeface="Calibri"/>
              </a:rPr>
              <a:t>g Pack</a:t>
            </a:r>
            <a:r>
              <a:rPr sz="1200" b="1" baseline="3472" dirty="0">
                <a:latin typeface="Calibri"/>
                <a:cs typeface="Calibri"/>
              </a:rPr>
              <a:t>	</a:t>
            </a:r>
            <a:r>
              <a:rPr sz="900" dirty="0">
                <a:solidFill>
                  <a:srgbClr val="434343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2345" y="160020"/>
              <a:ext cx="1652948" cy="4564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905998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78" y="260604"/>
              <a:ext cx="3408425" cy="103098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0075" y="1251838"/>
            <a:ext cx="912304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Joined</a:t>
            </a:r>
            <a:r>
              <a:rPr sz="3500" b="1" spc="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Up</a:t>
            </a:r>
            <a:r>
              <a:rPr sz="3500" b="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Care</a:t>
            </a:r>
            <a:r>
              <a:rPr sz="3500" b="1" spc="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Derbyshire</a:t>
            </a:r>
            <a:r>
              <a:rPr sz="3500" b="1" spc="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Integrated</a:t>
            </a:r>
            <a:r>
              <a:rPr sz="3500" b="1" spc="3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Care </a:t>
            </a:r>
            <a:r>
              <a:rPr sz="3500" b="1" spc="-96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System</a:t>
            </a:r>
            <a:r>
              <a:rPr sz="3500" b="1" spc="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(ICS)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3500" b="1" spc="-5">
                <a:solidFill>
                  <a:srgbClr val="1F497D"/>
                </a:solidFill>
                <a:latin typeface="Arial"/>
                <a:cs typeface="Arial"/>
              </a:rPr>
              <a:t>Designate </a:t>
            </a:r>
            <a:r>
              <a:rPr sz="3500" b="1" spc="-5">
                <a:solidFill>
                  <a:srgbClr val="1F497D"/>
                </a:solidFill>
                <a:latin typeface="Arial"/>
                <a:cs typeface="Arial"/>
              </a:rPr>
              <a:t>Executive</a:t>
            </a:r>
            <a:r>
              <a:rPr sz="3500" b="1" spc="4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Directors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075" y="3385552"/>
            <a:ext cx="5140960" cy="1174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Candidate</a:t>
            </a:r>
            <a:r>
              <a:rPr sz="3500" b="1" spc="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Briefing</a:t>
            </a:r>
            <a:r>
              <a:rPr sz="3500" b="1" spc="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1F497D"/>
                </a:solidFill>
                <a:latin typeface="Arial"/>
                <a:cs typeface="Arial"/>
              </a:rPr>
              <a:t>Pack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1800" b="1" spc="-5" dirty="0">
                <a:solidFill>
                  <a:srgbClr val="1F497D"/>
                </a:solidFill>
                <a:latin typeface="Arial"/>
                <a:cs typeface="Arial"/>
              </a:rPr>
              <a:t>November</a:t>
            </a:r>
            <a:r>
              <a:rPr sz="1800" b="1" spc="-3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782" y="153992"/>
            <a:ext cx="6321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0C0"/>
                </a:solidFill>
                <a:latin typeface="Calibri"/>
                <a:cs typeface="Calibri"/>
              </a:rPr>
              <a:t>Existing</a:t>
            </a:r>
            <a:r>
              <a:rPr sz="18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Organisations</a:t>
            </a:r>
            <a:r>
              <a:rPr sz="1800" b="1" spc="-5" dirty="0">
                <a:solidFill>
                  <a:srgbClr val="0070C0"/>
                </a:solidFill>
                <a:latin typeface="Calibri"/>
                <a:cs typeface="Calibri"/>
              </a:rPr>
              <a:t> and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Accountable</a:t>
            </a:r>
            <a:r>
              <a:rPr sz="18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officers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Calibri"/>
                <a:cs typeface="Calibri"/>
              </a:rPr>
              <a:t>(CCGs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 Providers)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6560" y="900600"/>
          <a:ext cx="8815070" cy="5041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Organisation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Chair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Accountable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Officer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Derby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Derbyshire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CCG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Avi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Bhatia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Chris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Clayton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 marR="566420">
                        <a:lnSpc>
                          <a:spcPct val="1071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Derbyshire Community Health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NHS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Foundation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Prem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Singh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Tracy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Derbyshire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NHS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Foundation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Selina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Ullah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Ifti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Majid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DHU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Healthcare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David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Whitney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Stephen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Bateman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Chesterfield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Royal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NHS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Foundation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Helen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Phillips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Angie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Smithson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 marR="444500">
                        <a:lnSpc>
                          <a:spcPct val="1071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Hospitals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Derby and Burton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NHS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Foundation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Kathy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McLean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Gavin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Boyle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East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Midlands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Ambulance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NHS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Pauline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Tagg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Richard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Henderson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212" y="706539"/>
            <a:ext cx="9347835" cy="591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5080" indent="-34099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</a:tabLst>
            </a:pPr>
            <a:r>
              <a:rPr sz="1200" spc="-10" dirty="0">
                <a:latin typeface="Calibri"/>
                <a:cs typeface="Calibri"/>
              </a:rPr>
              <a:t>Revised operating </a:t>
            </a:r>
            <a:r>
              <a:rPr sz="1200" spc="-5" dirty="0">
                <a:latin typeface="Calibri"/>
                <a:cs typeface="Calibri"/>
              </a:rPr>
              <a:t>model to </a:t>
            </a:r>
            <a:r>
              <a:rPr sz="1200" spc="-10" dirty="0">
                <a:latin typeface="Calibri"/>
                <a:cs typeface="Calibri"/>
              </a:rPr>
              <a:t>better </a:t>
            </a:r>
            <a:r>
              <a:rPr sz="1200" spc="-15" dirty="0">
                <a:latin typeface="Calibri"/>
                <a:cs typeface="Calibri"/>
              </a:rPr>
              <a:t>differentiate </a:t>
            </a:r>
            <a:r>
              <a:rPr sz="1200" spc="-5" dirty="0">
                <a:latin typeface="Calibri"/>
                <a:cs typeface="Calibri"/>
              </a:rPr>
              <a:t>between assurance and </a:t>
            </a:r>
            <a:r>
              <a:rPr sz="1200" spc="-10" dirty="0">
                <a:latin typeface="Calibri"/>
                <a:cs typeface="Calibri"/>
              </a:rPr>
              <a:t>executive </a:t>
            </a:r>
            <a:r>
              <a:rPr sz="1200" spc="-5" dirty="0">
                <a:latin typeface="Calibri"/>
                <a:cs typeface="Calibri"/>
              </a:rPr>
              <a:t>management established </a:t>
            </a:r>
            <a:r>
              <a:rPr sz="1200" dirty="0">
                <a:latin typeface="Calibri"/>
                <a:cs typeface="Calibri"/>
              </a:rPr>
              <a:t>with </a:t>
            </a:r>
            <a:r>
              <a:rPr sz="1200" spc="-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strategic </a:t>
            </a:r>
            <a:r>
              <a:rPr sz="1200" spc="-5" dirty="0">
                <a:latin typeface="Calibri"/>
                <a:cs typeface="Calibri"/>
              </a:rPr>
              <a:t>leadership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JUCD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ICS Board level including LA H&amp;WB Board </a:t>
            </a:r>
            <a:r>
              <a:rPr sz="1200" spc="-10" dirty="0">
                <a:latin typeface="Calibri"/>
                <a:cs typeface="Calibri"/>
              </a:rPr>
              <a:t>Chairs </a:t>
            </a:r>
            <a:r>
              <a:rPr sz="1200" spc="-5" dirty="0">
                <a:latin typeface="Calibri"/>
                <a:cs typeface="Calibri"/>
              </a:rPr>
              <a:t>membership and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establishment of </a:t>
            </a:r>
            <a:r>
              <a:rPr sz="1200" dirty="0">
                <a:latin typeface="Calibri"/>
                <a:cs typeface="Calibri"/>
              </a:rPr>
              <a:t>4 x </a:t>
            </a:r>
            <a:r>
              <a:rPr sz="1200" spc="-5" dirty="0">
                <a:latin typeface="Calibri"/>
                <a:cs typeface="Calibri"/>
              </a:rPr>
              <a:t>Assurance sub committees reporting </a:t>
            </a:r>
            <a:r>
              <a:rPr sz="1200" spc="-10" dirty="0">
                <a:latin typeface="Calibri"/>
                <a:cs typeface="Calibri"/>
              </a:rPr>
              <a:t>directly 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Board,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each</a:t>
            </a:r>
            <a:r>
              <a:rPr sz="1200" spc="-5" dirty="0">
                <a:latin typeface="Calibri"/>
                <a:cs typeface="Calibri"/>
              </a:rPr>
              <a:t> chaired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by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10" dirty="0">
                <a:latin typeface="Calibri"/>
                <a:cs typeface="Calibri"/>
              </a:rPr>
              <a:t> organisational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chair.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marR="5080" indent="-340995" algn="just">
              <a:lnSpc>
                <a:spcPct val="100000"/>
              </a:lnSpc>
              <a:buFont typeface="Arial"/>
              <a:buChar char="•"/>
              <a:tabLst>
                <a:tab pos="353695" algn="l"/>
              </a:tabLst>
            </a:pPr>
            <a:r>
              <a:rPr sz="1200" spc="-10" dirty="0">
                <a:latin typeface="Calibri"/>
                <a:cs typeface="Calibri"/>
              </a:rPr>
              <a:t>Strong </a:t>
            </a:r>
            <a:r>
              <a:rPr sz="1200" spc="-15" dirty="0">
                <a:latin typeface="Calibri"/>
                <a:cs typeface="Calibri"/>
              </a:rPr>
              <a:t>system </a:t>
            </a:r>
            <a:r>
              <a:rPr sz="1200" spc="-5" dirty="0">
                <a:latin typeface="Calibri"/>
                <a:cs typeface="Calibri"/>
              </a:rPr>
              <a:t>wide </a:t>
            </a:r>
            <a:r>
              <a:rPr sz="1200" spc="-10" dirty="0">
                <a:latin typeface="Calibri"/>
                <a:cs typeface="Calibri"/>
              </a:rPr>
              <a:t>collaborative approach to </a:t>
            </a:r>
            <a:r>
              <a:rPr sz="1200" spc="-5" dirty="0">
                <a:latin typeface="Calibri"/>
                <a:cs typeface="Calibri"/>
              </a:rPr>
              <a:t>covid-19 </a:t>
            </a:r>
            <a:r>
              <a:rPr sz="1200" spc="-10" dirty="0">
                <a:latin typeface="Calibri"/>
                <a:cs typeface="Calibri"/>
              </a:rPr>
              <a:t>prevention, protection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20" dirty="0">
                <a:latin typeface="Calibri"/>
                <a:cs typeface="Calibri"/>
              </a:rPr>
              <a:t>recovery, </a:t>
            </a:r>
            <a:r>
              <a:rPr sz="1200" spc="-5" dirty="0">
                <a:latin typeface="Calibri"/>
                <a:cs typeface="Calibri"/>
              </a:rPr>
              <a:t>including on-going </a:t>
            </a:r>
            <a:r>
              <a:rPr sz="1200" spc="-10" dirty="0">
                <a:latin typeface="Calibri"/>
                <a:cs typeface="Calibri"/>
              </a:rPr>
              <a:t>strong </a:t>
            </a:r>
            <a:r>
              <a:rPr sz="1200" spc="-5" dirty="0">
                <a:latin typeface="Calibri"/>
                <a:cs typeface="Calibri"/>
              </a:rPr>
              <a:t>vaccination </a:t>
            </a:r>
            <a:r>
              <a:rPr sz="1200" spc="-10" dirty="0">
                <a:latin typeface="Calibri"/>
                <a:cs typeface="Calibri"/>
              </a:rPr>
              <a:t>programme </a:t>
            </a:r>
            <a:r>
              <a:rPr sz="1200" spc="-5" dirty="0">
                <a:latin typeface="Calibri"/>
                <a:cs typeface="Calibri"/>
              </a:rPr>
              <a:t> roll-out.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indent="-340995">
              <a:lnSpc>
                <a:spcPct val="100000"/>
              </a:lnSpc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Place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Partnerships </a:t>
            </a:r>
            <a:r>
              <a:rPr sz="1200" spc="-5" dirty="0">
                <a:latin typeface="Calibri"/>
                <a:cs typeface="Calibri"/>
              </a:rPr>
              <a:t>agreed </a:t>
            </a:r>
            <a:r>
              <a:rPr sz="1200" dirty="0">
                <a:latin typeface="Calibri"/>
                <a:cs typeface="Calibri"/>
              </a:rPr>
              <a:t>– 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x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Derby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City,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x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Derbyshire</a:t>
            </a:r>
            <a:r>
              <a:rPr sz="1200" spc="-5" dirty="0">
                <a:latin typeface="Calibri"/>
                <a:cs typeface="Calibri"/>
              </a:rPr>
              <a:t> County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formally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agreed.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indent="-340995">
              <a:lnSpc>
                <a:spcPct val="100000"/>
              </a:lnSpc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dirty="0">
                <a:latin typeface="Calibri"/>
                <a:cs typeface="Calibri"/>
              </a:rPr>
              <a:t>4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Collaboratives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spc="-5" dirty="0">
                <a:latin typeface="Calibri"/>
                <a:cs typeface="Calibri"/>
              </a:rPr>
              <a:t> Scale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agreed:</a:t>
            </a:r>
            <a:endParaRPr sz="1200">
              <a:latin typeface="Calibri"/>
              <a:cs typeface="Calibri"/>
            </a:endParaRPr>
          </a:p>
          <a:p>
            <a:pPr marL="749300" lvl="1" indent="-28384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49300" algn="l"/>
                <a:tab pos="749935" algn="l"/>
              </a:tabLst>
            </a:pPr>
            <a:r>
              <a:rPr sz="1200" dirty="0">
                <a:latin typeface="Calibri"/>
                <a:cs typeface="Calibri"/>
              </a:rPr>
              <a:t>3 as </a:t>
            </a:r>
            <a:r>
              <a:rPr sz="1200" spc="-5" dirty="0">
                <a:latin typeface="Calibri"/>
                <a:cs typeface="Calibri"/>
              </a:rPr>
              <a:t>per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national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requirements:</a:t>
            </a:r>
            <a:endParaRPr sz="1200">
              <a:latin typeface="Calibri"/>
              <a:cs typeface="Calibri"/>
            </a:endParaRPr>
          </a:p>
          <a:p>
            <a:pPr marL="1092200" lvl="2" indent="-286385">
              <a:lnSpc>
                <a:spcPct val="100000"/>
              </a:lnSpc>
              <a:buFont typeface="Arial"/>
              <a:buChar char="•"/>
              <a:tabLst>
                <a:tab pos="1092200" algn="l"/>
                <a:tab pos="1092835" algn="l"/>
              </a:tabLst>
            </a:pPr>
            <a:r>
              <a:rPr sz="1200" spc="-5" dirty="0">
                <a:latin typeface="Calibri"/>
                <a:cs typeface="Calibri"/>
              </a:rPr>
              <a:t>Acute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focussing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urgent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planned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care</a:t>
            </a:r>
            <a:endParaRPr sz="1200">
              <a:latin typeface="Calibri"/>
              <a:cs typeface="Calibri"/>
            </a:endParaRPr>
          </a:p>
          <a:p>
            <a:pPr marL="1092200" lvl="2" indent="-286385">
              <a:lnSpc>
                <a:spcPct val="100000"/>
              </a:lnSpc>
              <a:buFont typeface="Arial"/>
              <a:buChar char="•"/>
              <a:tabLst>
                <a:tab pos="1092200" algn="l"/>
                <a:tab pos="1092835" algn="l"/>
              </a:tabLst>
            </a:pPr>
            <a:r>
              <a:rPr sz="1200" spc="-5" dirty="0">
                <a:latin typeface="Calibri"/>
                <a:cs typeface="Calibri"/>
              </a:rPr>
              <a:t>Mental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LD</a:t>
            </a:r>
            <a:endParaRPr sz="1200">
              <a:latin typeface="Calibri"/>
              <a:cs typeface="Calibri"/>
            </a:endParaRPr>
          </a:p>
          <a:p>
            <a:pPr marL="1092200" lvl="2" indent="-286385">
              <a:lnSpc>
                <a:spcPct val="100000"/>
              </a:lnSpc>
              <a:buFont typeface="Arial"/>
              <a:buChar char="•"/>
              <a:tabLst>
                <a:tab pos="1092200" algn="l"/>
                <a:tab pos="1092835" algn="l"/>
              </a:tabLst>
            </a:pPr>
            <a:r>
              <a:rPr sz="1200" spc="-5" dirty="0">
                <a:latin typeface="Calibri"/>
                <a:cs typeface="Calibri"/>
              </a:rPr>
              <a:t>Ambulance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  <a:p>
            <a:pPr marL="80645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addition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JUCD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inclusion of:</a:t>
            </a:r>
            <a:endParaRPr sz="1200">
              <a:latin typeface="Calibri"/>
              <a:cs typeface="Calibri"/>
            </a:endParaRPr>
          </a:p>
          <a:p>
            <a:pPr marL="1092200" lvl="2" indent="-286385">
              <a:lnSpc>
                <a:spcPct val="100000"/>
              </a:lnSpc>
              <a:buFont typeface="Arial"/>
              <a:buChar char="•"/>
              <a:tabLst>
                <a:tab pos="1092200" algn="l"/>
                <a:tab pos="1092835" algn="l"/>
              </a:tabLst>
            </a:pPr>
            <a:r>
              <a:rPr sz="1200" dirty="0">
                <a:latin typeface="Calibri"/>
                <a:cs typeface="Calibri"/>
              </a:rPr>
              <a:t>Primary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Community Care</a:t>
            </a:r>
            <a:r>
              <a:rPr sz="1200" spc="-10" dirty="0">
                <a:latin typeface="Calibri"/>
                <a:cs typeface="Calibri"/>
              </a:rPr>
              <a:t> Collaborative</a:t>
            </a:r>
            <a:endParaRPr sz="1200">
              <a:latin typeface="Calibri"/>
              <a:cs typeface="Calibri"/>
            </a:endParaRPr>
          </a:p>
          <a:p>
            <a:pPr marL="353060" marR="5080" indent="-34099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spc="-5" dirty="0">
                <a:latin typeface="Calibri"/>
                <a:cs typeface="Calibri"/>
              </a:rPr>
              <a:t>Considering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developing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options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relation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Provider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Collaborative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Governance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Leadership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arrangements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which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underpin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above.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indent="-340995">
              <a:lnSpc>
                <a:spcPct val="100000"/>
              </a:lnSpc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spc="-5" dirty="0">
                <a:latin typeface="Calibri"/>
                <a:cs typeface="Calibri"/>
              </a:rPr>
              <a:t>Place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Partnerships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Collaborative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Scale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supported by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joint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ICS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KPMG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accelerated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transformation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programme.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marR="6350" indent="-340995">
              <a:lnSpc>
                <a:spcPct val="100000"/>
              </a:lnSpc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spc="-5" dirty="0">
                <a:latin typeface="Calibri"/>
                <a:cs typeface="Calibri"/>
              </a:rPr>
              <a:t>Anchor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Institutions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approach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progressed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strong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collaborative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working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across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health,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private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sector.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Agreement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reached</a:t>
            </a:r>
            <a:r>
              <a:rPr sz="1200" spc="29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prioritise</a:t>
            </a:r>
            <a:r>
              <a:rPr sz="1200" spc="-10" dirty="0">
                <a:latin typeface="Calibri"/>
                <a:cs typeface="Calibri"/>
              </a:rPr>
              <a:t> employability.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We</a:t>
            </a:r>
            <a:r>
              <a:rPr sz="1200" spc="-5" dirty="0">
                <a:latin typeface="Calibri"/>
                <a:cs typeface="Calibri"/>
              </a:rPr>
              <a:t> now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have</a:t>
            </a:r>
            <a:r>
              <a:rPr sz="1200" dirty="0">
                <a:latin typeface="Calibri"/>
                <a:cs typeface="Calibri"/>
              </a:rPr>
              <a:t> 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agreed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across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partners</a:t>
            </a:r>
            <a:r>
              <a:rPr sz="1200" spc="-10" dirty="0">
                <a:latin typeface="Calibri"/>
                <a:cs typeface="Calibri"/>
              </a:rPr>
              <a:t> 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progress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marR="5080" indent="-340995">
              <a:lnSpc>
                <a:spcPct val="100000"/>
              </a:lnSpc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spc="-10" dirty="0">
                <a:latin typeface="Calibri"/>
                <a:cs typeface="Calibri"/>
              </a:rPr>
              <a:t>Strong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collaborative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working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produce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robust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2021/22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plan;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building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collective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approach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being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taken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system </a:t>
            </a:r>
            <a:r>
              <a:rPr sz="1200" spc="-10" dirty="0">
                <a:latin typeface="Calibri"/>
                <a:cs typeface="Calibri"/>
              </a:rPr>
              <a:t> improvement/ Efficiency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plan</a:t>
            </a:r>
            <a:r>
              <a:rPr sz="1200" spc="-10" dirty="0">
                <a:latin typeface="Calibri"/>
                <a:cs typeface="Calibri"/>
              </a:rPr>
              <a:t> for</a:t>
            </a:r>
            <a:r>
              <a:rPr sz="1200" dirty="0">
                <a:latin typeface="Calibri"/>
                <a:cs typeface="Calibri"/>
              </a:rPr>
              <a:t> H2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2022/23.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53060" marR="165100" indent="-340995">
              <a:lnSpc>
                <a:spcPct val="100000"/>
              </a:lnSpc>
              <a:buFont typeface="Arial"/>
              <a:buChar char="•"/>
              <a:tabLst>
                <a:tab pos="353060" algn="l"/>
                <a:tab pos="353695" algn="l"/>
              </a:tabLst>
            </a:pPr>
            <a:r>
              <a:rPr sz="1200" spc="-5" dirty="0">
                <a:latin typeface="Calibri"/>
                <a:cs typeface="Calibri"/>
              </a:rPr>
              <a:t>Developing Distributed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Clinical Leadership: Development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programme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underway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underpin </a:t>
            </a:r>
            <a:r>
              <a:rPr sz="1200" spc="-10" dirty="0">
                <a:latin typeface="Calibri"/>
                <a:cs typeface="Calibri"/>
              </a:rPr>
              <a:t>transition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Clinical</a:t>
            </a:r>
            <a:r>
              <a:rPr sz="1200" dirty="0">
                <a:latin typeface="Calibri"/>
                <a:cs typeface="Calibri"/>
              </a:rPr>
              <a:t> and </a:t>
            </a:r>
            <a:r>
              <a:rPr sz="1200" spc="-10" dirty="0">
                <a:latin typeface="Calibri"/>
                <a:cs typeface="Calibri"/>
              </a:rPr>
              <a:t>Professional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Reference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Group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Clinical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Professional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Leadership</a:t>
            </a:r>
            <a:r>
              <a:rPr sz="1200" spc="-10" dirty="0">
                <a:latin typeface="Calibri"/>
                <a:cs typeface="Calibri"/>
              </a:rPr>
              <a:t> Group.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212" y="196548"/>
            <a:ext cx="546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Progress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since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becoming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designated </a:t>
            </a:r>
            <a:r>
              <a:rPr sz="1800" b="1" dirty="0">
                <a:latin typeface="Calibri"/>
                <a:cs typeface="Calibri"/>
              </a:rPr>
              <a:t>ICS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January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7822" y="1310642"/>
            <a:ext cx="1613535" cy="953769"/>
          </a:xfrm>
          <a:custGeom>
            <a:avLst/>
            <a:gdLst/>
            <a:ahLst/>
            <a:cxnLst/>
            <a:rect l="l" t="t" r="r" b="b"/>
            <a:pathLst>
              <a:path w="1613535" h="953769">
                <a:moveTo>
                  <a:pt x="1454277" y="0"/>
                </a:moveTo>
                <a:lnTo>
                  <a:pt x="158877" y="0"/>
                </a:lnTo>
                <a:lnTo>
                  <a:pt x="108659" y="8099"/>
                </a:lnTo>
                <a:lnTo>
                  <a:pt x="65046" y="30654"/>
                </a:lnTo>
                <a:lnTo>
                  <a:pt x="30654" y="65046"/>
                </a:lnTo>
                <a:lnTo>
                  <a:pt x="8099" y="108659"/>
                </a:lnTo>
                <a:lnTo>
                  <a:pt x="0" y="158876"/>
                </a:lnTo>
                <a:lnTo>
                  <a:pt x="0" y="794384"/>
                </a:lnTo>
                <a:lnTo>
                  <a:pt x="8099" y="844602"/>
                </a:lnTo>
                <a:lnTo>
                  <a:pt x="30654" y="888215"/>
                </a:lnTo>
                <a:lnTo>
                  <a:pt x="65046" y="922607"/>
                </a:lnTo>
                <a:lnTo>
                  <a:pt x="108659" y="945162"/>
                </a:lnTo>
                <a:lnTo>
                  <a:pt x="158877" y="953261"/>
                </a:lnTo>
                <a:lnTo>
                  <a:pt x="1454277" y="953261"/>
                </a:lnTo>
                <a:lnTo>
                  <a:pt x="1504494" y="945162"/>
                </a:lnTo>
                <a:lnTo>
                  <a:pt x="1548107" y="922607"/>
                </a:lnTo>
                <a:lnTo>
                  <a:pt x="1582499" y="888215"/>
                </a:lnTo>
                <a:lnTo>
                  <a:pt x="1605054" y="844602"/>
                </a:lnTo>
                <a:lnTo>
                  <a:pt x="1613154" y="794384"/>
                </a:lnTo>
                <a:lnTo>
                  <a:pt x="1613154" y="158876"/>
                </a:lnTo>
                <a:lnTo>
                  <a:pt x="1605054" y="108659"/>
                </a:lnTo>
                <a:lnTo>
                  <a:pt x="1582499" y="65046"/>
                </a:lnTo>
                <a:lnTo>
                  <a:pt x="1548107" y="30654"/>
                </a:lnTo>
                <a:lnTo>
                  <a:pt x="1504494" y="8099"/>
                </a:lnTo>
                <a:lnTo>
                  <a:pt x="145427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919" y="824483"/>
            <a:ext cx="375285" cy="2575560"/>
          </a:xfrm>
          <a:custGeom>
            <a:avLst/>
            <a:gdLst/>
            <a:ahLst/>
            <a:cxnLst/>
            <a:rect l="l" t="t" r="r" b="b"/>
            <a:pathLst>
              <a:path w="375284" h="2575560">
                <a:moveTo>
                  <a:pt x="312420" y="0"/>
                </a:moveTo>
                <a:lnTo>
                  <a:pt x="62484" y="0"/>
                </a:lnTo>
                <a:lnTo>
                  <a:pt x="38163" y="4910"/>
                </a:lnTo>
                <a:lnTo>
                  <a:pt x="18302" y="18302"/>
                </a:lnTo>
                <a:lnTo>
                  <a:pt x="4910" y="38163"/>
                </a:lnTo>
                <a:lnTo>
                  <a:pt x="0" y="62484"/>
                </a:lnTo>
                <a:lnTo>
                  <a:pt x="0" y="2513076"/>
                </a:lnTo>
                <a:lnTo>
                  <a:pt x="4910" y="2537396"/>
                </a:lnTo>
                <a:lnTo>
                  <a:pt x="18302" y="2557257"/>
                </a:lnTo>
                <a:lnTo>
                  <a:pt x="38163" y="2570649"/>
                </a:lnTo>
                <a:lnTo>
                  <a:pt x="62484" y="2575560"/>
                </a:lnTo>
                <a:lnTo>
                  <a:pt x="312420" y="2575560"/>
                </a:lnTo>
                <a:lnTo>
                  <a:pt x="336740" y="2570649"/>
                </a:lnTo>
                <a:lnTo>
                  <a:pt x="356601" y="2557257"/>
                </a:lnTo>
                <a:lnTo>
                  <a:pt x="369993" y="2537396"/>
                </a:lnTo>
                <a:lnTo>
                  <a:pt x="374904" y="2513076"/>
                </a:lnTo>
                <a:lnTo>
                  <a:pt x="374904" y="62484"/>
                </a:lnTo>
                <a:lnTo>
                  <a:pt x="369993" y="38163"/>
                </a:lnTo>
                <a:lnTo>
                  <a:pt x="356601" y="18302"/>
                </a:lnTo>
                <a:lnTo>
                  <a:pt x="336740" y="4910"/>
                </a:lnTo>
                <a:lnTo>
                  <a:pt x="31242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133" y="1315454"/>
            <a:ext cx="203835" cy="1593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10" dirty="0">
                <a:latin typeface="Calibri"/>
                <a:cs typeface="Calibri"/>
              </a:rPr>
              <a:t>Strategy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Assurance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586" y="3665982"/>
            <a:ext cx="375285" cy="2988310"/>
          </a:xfrm>
          <a:custGeom>
            <a:avLst/>
            <a:gdLst/>
            <a:ahLst/>
            <a:cxnLst/>
            <a:rect l="l" t="t" r="r" b="b"/>
            <a:pathLst>
              <a:path w="375284" h="2988309">
                <a:moveTo>
                  <a:pt x="312420" y="0"/>
                </a:moveTo>
                <a:lnTo>
                  <a:pt x="62484" y="0"/>
                </a:lnTo>
                <a:lnTo>
                  <a:pt x="38163" y="4910"/>
                </a:lnTo>
                <a:lnTo>
                  <a:pt x="18302" y="18302"/>
                </a:lnTo>
                <a:lnTo>
                  <a:pt x="4910" y="38163"/>
                </a:lnTo>
                <a:lnTo>
                  <a:pt x="0" y="62483"/>
                </a:lnTo>
                <a:lnTo>
                  <a:pt x="0" y="2925318"/>
                </a:lnTo>
                <a:lnTo>
                  <a:pt x="4910" y="2949638"/>
                </a:lnTo>
                <a:lnTo>
                  <a:pt x="18302" y="2969499"/>
                </a:lnTo>
                <a:lnTo>
                  <a:pt x="38163" y="2982891"/>
                </a:lnTo>
                <a:lnTo>
                  <a:pt x="62484" y="2987802"/>
                </a:lnTo>
                <a:lnTo>
                  <a:pt x="312420" y="2987802"/>
                </a:lnTo>
                <a:lnTo>
                  <a:pt x="336740" y="2982891"/>
                </a:lnTo>
                <a:lnTo>
                  <a:pt x="356601" y="2969499"/>
                </a:lnTo>
                <a:lnTo>
                  <a:pt x="369993" y="2949638"/>
                </a:lnTo>
                <a:lnTo>
                  <a:pt x="374904" y="2925318"/>
                </a:lnTo>
                <a:lnTo>
                  <a:pt x="374904" y="62483"/>
                </a:lnTo>
                <a:lnTo>
                  <a:pt x="369993" y="38163"/>
                </a:lnTo>
                <a:lnTo>
                  <a:pt x="356601" y="18302"/>
                </a:lnTo>
                <a:lnTo>
                  <a:pt x="336740" y="4910"/>
                </a:lnTo>
                <a:lnTo>
                  <a:pt x="312420" y="0"/>
                </a:lnTo>
                <a:close/>
              </a:path>
            </a:pathLst>
          </a:custGeom>
          <a:solidFill>
            <a:srgbClr val="93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967" y="4286581"/>
            <a:ext cx="177800" cy="17487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5" dirty="0">
                <a:latin typeface="Calibri"/>
                <a:cs typeface="Calibri"/>
              </a:rPr>
              <a:t>Implementation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Delivery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6743" y="1606181"/>
            <a:ext cx="12541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JUCD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90491" y="2320578"/>
            <a:ext cx="128905" cy="1194435"/>
            <a:chOff x="3890491" y="2320578"/>
            <a:chExt cx="128905" cy="1194435"/>
          </a:xfrm>
        </p:grpSpPr>
        <p:sp>
          <p:nvSpPr>
            <p:cNvPr id="9" name="object 9"/>
            <p:cNvSpPr/>
            <p:nvPr/>
          </p:nvSpPr>
          <p:spPr>
            <a:xfrm>
              <a:off x="3954779" y="2334863"/>
              <a:ext cx="0" cy="1165860"/>
            </a:xfrm>
            <a:custGeom>
              <a:avLst/>
              <a:gdLst/>
              <a:ahLst/>
              <a:cxnLst/>
              <a:rect l="l" t="t" r="r" b="b"/>
              <a:pathLst>
                <a:path h="1165860">
                  <a:moveTo>
                    <a:pt x="0" y="0"/>
                  </a:moveTo>
                  <a:lnTo>
                    <a:pt x="0" y="116572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4779" y="3414858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0"/>
                  </a:moveTo>
                  <a:lnTo>
                    <a:pt x="49999" y="8572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4778" y="2334865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378964" y="3681986"/>
            <a:ext cx="4133850" cy="433705"/>
          </a:xfrm>
          <a:custGeom>
            <a:avLst/>
            <a:gdLst/>
            <a:ahLst/>
            <a:cxnLst/>
            <a:rect l="l" t="t" r="r" b="b"/>
            <a:pathLst>
              <a:path w="4133850" h="433704">
                <a:moveTo>
                  <a:pt x="4061587" y="0"/>
                </a:moveTo>
                <a:lnTo>
                  <a:pt x="72263" y="0"/>
                </a:lnTo>
                <a:lnTo>
                  <a:pt x="44137" y="5677"/>
                </a:lnTo>
                <a:lnTo>
                  <a:pt x="21167" y="21162"/>
                </a:lnTo>
                <a:lnTo>
                  <a:pt x="5679" y="44132"/>
                </a:lnTo>
                <a:lnTo>
                  <a:pt x="0" y="72262"/>
                </a:lnTo>
                <a:lnTo>
                  <a:pt x="0" y="361314"/>
                </a:lnTo>
                <a:lnTo>
                  <a:pt x="5679" y="389440"/>
                </a:lnTo>
                <a:lnTo>
                  <a:pt x="21167" y="412410"/>
                </a:lnTo>
                <a:lnTo>
                  <a:pt x="44137" y="427898"/>
                </a:lnTo>
                <a:lnTo>
                  <a:pt x="72263" y="433577"/>
                </a:lnTo>
                <a:lnTo>
                  <a:pt x="4061587" y="433577"/>
                </a:lnTo>
                <a:lnTo>
                  <a:pt x="4089712" y="427898"/>
                </a:lnTo>
                <a:lnTo>
                  <a:pt x="4112682" y="412410"/>
                </a:lnTo>
                <a:lnTo>
                  <a:pt x="4128170" y="389440"/>
                </a:lnTo>
                <a:lnTo>
                  <a:pt x="4133850" y="361314"/>
                </a:lnTo>
                <a:lnTo>
                  <a:pt x="4133850" y="72262"/>
                </a:lnTo>
                <a:lnTo>
                  <a:pt x="4128170" y="44132"/>
                </a:lnTo>
                <a:lnTo>
                  <a:pt x="4112682" y="21162"/>
                </a:lnTo>
                <a:lnTo>
                  <a:pt x="4089712" y="5677"/>
                </a:lnTo>
                <a:lnTo>
                  <a:pt x="40615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48247" y="3767908"/>
            <a:ext cx="2195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JUCD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Senior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Leadership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Team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9516" y="4264154"/>
            <a:ext cx="1008380" cy="695960"/>
          </a:xfrm>
          <a:custGeom>
            <a:avLst/>
            <a:gdLst/>
            <a:ahLst/>
            <a:cxnLst/>
            <a:rect l="l" t="t" r="r" b="b"/>
            <a:pathLst>
              <a:path w="1008380" h="695960">
                <a:moveTo>
                  <a:pt x="892175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5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892175" y="695705"/>
                </a:lnTo>
                <a:lnTo>
                  <a:pt x="937306" y="686593"/>
                </a:lnTo>
                <a:lnTo>
                  <a:pt x="974163" y="661743"/>
                </a:lnTo>
                <a:lnTo>
                  <a:pt x="999013" y="624886"/>
                </a:lnTo>
                <a:lnTo>
                  <a:pt x="1008126" y="579755"/>
                </a:lnTo>
                <a:lnTo>
                  <a:pt x="1008126" y="115950"/>
                </a:lnTo>
                <a:lnTo>
                  <a:pt x="999013" y="70819"/>
                </a:lnTo>
                <a:lnTo>
                  <a:pt x="974163" y="33962"/>
                </a:lnTo>
                <a:lnTo>
                  <a:pt x="937306" y="9112"/>
                </a:lnTo>
                <a:lnTo>
                  <a:pt x="892175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927" y="4438427"/>
            <a:ext cx="749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462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System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Q</a:t>
            </a:r>
            <a:r>
              <a:rPr sz="1000" dirty="0">
                <a:latin typeface="Calibri"/>
                <a:cs typeface="Calibri"/>
              </a:rPr>
              <a:t>ua</a:t>
            </a:r>
            <a:r>
              <a:rPr sz="1000" spc="-5" dirty="0">
                <a:latin typeface="Calibri"/>
                <a:cs typeface="Calibri"/>
              </a:rPr>
              <a:t>lit</a:t>
            </a:r>
            <a:r>
              <a:rPr sz="1000" dirty="0">
                <a:latin typeface="Calibri"/>
                <a:cs typeface="Calibri"/>
              </a:rPr>
              <a:t>y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</a:t>
            </a:r>
            <a:r>
              <a:rPr sz="1000" dirty="0">
                <a:latin typeface="Calibri"/>
                <a:cs typeface="Calibri"/>
              </a:rPr>
              <a:t>oup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7476" y="3700273"/>
            <a:ext cx="1397635" cy="394970"/>
          </a:xfrm>
          <a:custGeom>
            <a:avLst/>
            <a:gdLst/>
            <a:ahLst/>
            <a:cxnLst/>
            <a:rect l="l" t="t" r="r" b="b"/>
            <a:pathLst>
              <a:path w="1397634" h="394970">
                <a:moveTo>
                  <a:pt x="1331722" y="0"/>
                </a:moveTo>
                <a:lnTo>
                  <a:pt x="65786" y="0"/>
                </a:lnTo>
                <a:lnTo>
                  <a:pt x="40178" y="5169"/>
                </a:lnTo>
                <a:lnTo>
                  <a:pt x="19267" y="19267"/>
                </a:lnTo>
                <a:lnTo>
                  <a:pt x="5169" y="40178"/>
                </a:lnTo>
                <a:lnTo>
                  <a:pt x="0" y="65786"/>
                </a:lnTo>
                <a:lnTo>
                  <a:pt x="0" y="328930"/>
                </a:lnTo>
                <a:lnTo>
                  <a:pt x="5169" y="354537"/>
                </a:lnTo>
                <a:lnTo>
                  <a:pt x="19267" y="375448"/>
                </a:lnTo>
                <a:lnTo>
                  <a:pt x="40178" y="389546"/>
                </a:lnTo>
                <a:lnTo>
                  <a:pt x="65786" y="394716"/>
                </a:lnTo>
                <a:lnTo>
                  <a:pt x="1331722" y="394716"/>
                </a:lnTo>
                <a:lnTo>
                  <a:pt x="1357329" y="389546"/>
                </a:lnTo>
                <a:lnTo>
                  <a:pt x="1378240" y="375448"/>
                </a:lnTo>
                <a:lnTo>
                  <a:pt x="1392338" y="354537"/>
                </a:lnTo>
                <a:lnTo>
                  <a:pt x="1397508" y="328930"/>
                </a:lnTo>
                <a:lnTo>
                  <a:pt x="1397508" y="65786"/>
                </a:lnTo>
                <a:lnTo>
                  <a:pt x="1392338" y="40178"/>
                </a:lnTo>
                <a:lnTo>
                  <a:pt x="1378240" y="19267"/>
                </a:lnTo>
                <a:lnTo>
                  <a:pt x="1357329" y="5169"/>
                </a:lnTo>
                <a:lnTo>
                  <a:pt x="1331722" y="0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50483" y="3723966"/>
            <a:ext cx="971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marR="5080" indent="-939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System Escalation </a:t>
            </a:r>
            <a:r>
              <a:rPr sz="1000" b="1" spc="-2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and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Resilience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78964" y="4366262"/>
            <a:ext cx="4133850" cy="434340"/>
          </a:xfrm>
          <a:custGeom>
            <a:avLst/>
            <a:gdLst/>
            <a:ahLst/>
            <a:cxnLst/>
            <a:rect l="l" t="t" r="r" b="b"/>
            <a:pathLst>
              <a:path w="4133850" h="434339">
                <a:moveTo>
                  <a:pt x="4061460" y="0"/>
                </a:moveTo>
                <a:lnTo>
                  <a:pt x="72390" y="0"/>
                </a:lnTo>
                <a:lnTo>
                  <a:pt x="44212" y="5688"/>
                </a:lnTo>
                <a:lnTo>
                  <a:pt x="21202" y="21202"/>
                </a:lnTo>
                <a:lnTo>
                  <a:pt x="5688" y="44212"/>
                </a:lnTo>
                <a:lnTo>
                  <a:pt x="0" y="72389"/>
                </a:lnTo>
                <a:lnTo>
                  <a:pt x="0" y="361949"/>
                </a:lnTo>
                <a:lnTo>
                  <a:pt x="5688" y="390127"/>
                </a:lnTo>
                <a:lnTo>
                  <a:pt x="21202" y="413137"/>
                </a:lnTo>
                <a:lnTo>
                  <a:pt x="44212" y="428651"/>
                </a:lnTo>
                <a:lnTo>
                  <a:pt x="72390" y="434339"/>
                </a:lnTo>
                <a:lnTo>
                  <a:pt x="4061460" y="434339"/>
                </a:lnTo>
                <a:lnTo>
                  <a:pt x="4089637" y="428651"/>
                </a:lnTo>
                <a:lnTo>
                  <a:pt x="4112647" y="413137"/>
                </a:lnTo>
                <a:lnTo>
                  <a:pt x="4128161" y="390127"/>
                </a:lnTo>
                <a:lnTo>
                  <a:pt x="4133850" y="361949"/>
                </a:lnTo>
                <a:lnTo>
                  <a:pt x="4133850" y="72389"/>
                </a:lnTo>
                <a:lnTo>
                  <a:pt x="4128161" y="44212"/>
                </a:lnTo>
                <a:lnTo>
                  <a:pt x="4112647" y="21202"/>
                </a:lnTo>
                <a:lnTo>
                  <a:pt x="4089637" y="5688"/>
                </a:lnTo>
                <a:lnTo>
                  <a:pt x="406146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47079" y="4452296"/>
            <a:ext cx="2597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Calibri"/>
                <a:cs typeface="Calibri"/>
              </a:rPr>
              <a:t>System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Oversight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Delivery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Board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595878"/>
            <a:ext cx="9883140" cy="0"/>
          </a:xfrm>
          <a:custGeom>
            <a:avLst/>
            <a:gdLst/>
            <a:ahLst/>
            <a:cxnLst/>
            <a:rect l="l" t="t" r="r" b="b"/>
            <a:pathLst>
              <a:path w="9883140">
                <a:moveTo>
                  <a:pt x="0" y="0"/>
                </a:moveTo>
                <a:lnTo>
                  <a:pt x="988272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695" y="5586224"/>
            <a:ext cx="1092200" cy="695960"/>
          </a:xfrm>
          <a:custGeom>
            <a:avLst/>
            <a:gdLst/>
            <a:ahLst/>
            <a:cxnLst/>
            <a:rect l="l" t="t" r="r" b="b"/>
            <a:pathLst>
              <a:path w="1092200" h="695960">
                <a:moveTo>
                  <a:pt x="975994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4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975994" y="695705"/>
                </a:lnTo>
                <a:lnTo>
                  <a:pt x="1021126" y="686593"/>
                </a:lnTo>
                <a:lnTo>
                  <a:pt x="1057983" y="661743"/>
                </a:lnTo>
                <a:lnTo>
                  <a:pt x="1082833" y="624886"/>
                </a:lnTo>
                <a:lnTo>
                  <a:pt x="1091946" y="579754"/>
                </a:lnTo>
                <a:lnTo>
                  <a:pt x="1091946" y="115950"/>
                </a:lnTo>
                <a:lnTo>
                  <a:pt x="1082833" y="70819"/>
                </a:lnTo>
                <a:lnTo>
                  <a:pt x="1057983" y="33962"/>
                </a:lnTo>
                <a:lnTo>
                  <a:pt x="1021126" y="9112"/>
                </a:lnTo>
                <a:lnTo>
                  <a:pt x="975994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8177" y="5732273"/>
            <a:ext cx="72580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MH,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LD&amp;A</a:t>
            </a:r>
            <a:endParaRPr sz="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(inc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Children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and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Young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People)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75460" y="5569459"/>
            <a:ext cx="1092835" cy="696595"/>
          </a:xfrm>
          <a:custGeom>
            <a:avLst/>
            <a:gdLst/>
            <a:ahLst/>
            <a:cxnLst/>
            <a:rect l="l" t="t" r="r" b="b"/>
            <a:pathLst>
              <a:path w="1092835" h="696595">
                <a:moveTo>
                  <a:pt x="976630" y="0"/>
                </a:moveTo>
                <a:lnTo>
                  <a:pt x="116078" y="0"/>
                </a:lnTo>
                <a:lnTo>
                  <a:pt x="70894" y="9121"/>
                </a:lnTo>
                <a:lnTo>
                  <a:pt x="33997" y="33997"/>
                </a:lnTo>
                <a:lnTo>
                  <a:pt x="9121" y="70894"/>
                </a:lnTo>
                <a:lnTo>
                  <a:pt x="0" y="116078"/>
                </a:lnTo>
                <a:lnTo>
                  <a:pt x="0" y="580390"/>
                </a:lnTo>
                <a:lnTo>
                  <a:pt x="9121" y="625573"/>
                </a:lnTo>
                <a:lnTo>
                  <a:pt x="33997" y="662470"/>
                </a:lnTo>
                <a:lnTo>
                  <a:pt x="70894" y="687346"/>
                </a:lnTo>
                <a:lnTo>
                  <a:pt x="116078" y="696468"/>
                </a:lnTo>
                <a:lnTo>
                  <a:pt x="976630" y="696468"/>
                </a:lnTo>
                <a:lnTo>
                  <a:pt x="1021813" y="687346"/>
                </a:lnTo>
                <a:lnTo>
                  <a:pt x="1058710" y="662470"/>
                </a:lnTo>
                <a:lnTo>
                  <a:pt x="1083586" y="625573"/>
                </a:lnTo>
                <a:lnTo>
                  <a:pt x="1092708" y="580390"/>
                </a:lnTo>
                <a:lnTo>
                  <a:pt x="1092708" y="116078"/>
                </a:lnTo>
                <a:lnTo>
                  <a:pt x="1083586" y="70894"/>
                </a:lnTo>
                <a:lnTo>
                  <a:pt x="1058710" y="33997"/>
                </a:lnTo>
                <a:lnTo>
                  <a:pt x="1021813" y="9121"/>
                </a:lnTo>
                <a:lnTo>
                  <a:pt x="97663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23527" y="5655015"/>
            <a:ext cx="7956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114935" algn="ctr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Plann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e  (inc.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Cancer,</a:t>
            </a:r>
            <a:endParaRPr sz="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Maternity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and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End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of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Life)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4555" y="5586224"/>
            <a:ext cx="1092200" cy="695960"/>
          </a:xfrm>
          <a:custGeom>
            <a:avLst/>
            <a:gdLst/>
            <a:ahLst/>
            <a:cxnLst/>
            <a:rect l="l" t="t" r="r" b="b"/>
            <a:pathLst>
              <a:path w="1092200" h="695960">
                <a:moveTo>
                  <a:pt x="975994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4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975994" y="695705"/>
                </a:lnTo>
                <a:lnTo>
                  <a:pt x="1021126" y="686593"/>
                </a:lnTo>
                <a:lnTo>
                  <a:pt x="1057983" y="661743"/>
                </a:lnTo>
                <a:lnTo>
                  <a:pt x="1082833" y="624886"/>
                </a:lnTo>
                <a:lnTo>
                  <a:pt x="1091946" y="579754"/>
                </a:lnTo>
                <a:lnTo>
                  <a:pt x="1091946" y="115950"/>
                </a:lnTo>
                <a:lnTo>
                  <a:pt x="1082833" y="70819"/>
                </a:lnTo>
                <a:lnTo>
                  <a:pt x="1057983" y="33962"/>
                </a:lnTo>
                <a:lnTo>
                  <a:pt x="1021126" y="9112"/>
                </a:lnTo>
                <a:lnTo>
                  <a:pt x="975994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57855" y="5793233"/>
            <a:ext cx="82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Calibri"/>
                <a:cs typeface="Calibri"/>
              </a:rPr>
              <a:t>Ur</a:t>
            </a:r>
            <a:r>
              <a:rPr sz="800" spc="-5" dirty="0">
                <a:latin typeface="Calibri"/>
                <a:cs typeface="Calibri"/>
              </a:rPr>
              <a:t>g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nt E</a:t>
            </a:r>
            <a:r>
              <a:rPr sz="800" spc="-10" dirty="0">
                <a:latin typeface="Calibri"/>
                <a:cs typeface="Calibri"/>
              </a:rPr>
              <a:t>mer</a:t>
            </a:r>
            <a:r>
              <a:rPr sz="800" spc="-5" dirty="0">
                <a:latin typeface="Calibri"/>
                <a:cs typeface="Calibri"/>
              </a:rPr>
              <a:t>g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y  Care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&amp;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Critical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Care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78985" y="5586224"/>
            <a:ext cx="1092200" cy="695960"/>
          </a:xfrm>
          <a:custGeom>
            <a:avLst/>
            <a:gdLst/>
            <a:ahLst/>
            <a:cxnLst/>
            <a:rect l="l" t="t" r="r" b="b"/>
            <a:pathLst>
              <a:path w="1092200" h="695960">
                <a:moveTo>
                  <a:pt x="975994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4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975994" y="695705"/>
                </a:lnTo>
                <a:lnTo>
                  <a:pt x="1021126" y="686593"/>
                </a:lnTo>
                <a:lnTo>
                  <a:pt x="1057983" y="661743"/>
                </a:lnTo>
                <a:lnTo>
                  <a:pt x="1082833" y="624886"/>
                </a:lnTo>
                <a:lnTo>
                  <a:pt x="1091946" y="579754"/>
                </a:lnTo>
                <a:lnTo>
                  <a:pt x="1091946" y="115950"/>
                </a:lnTo>
                <a:lnTo>
                  <a:pt x="1082833" y="70819"/>
                </a:lnTo>
                <a:lnTo>
                  <a:pt x="1057983" y="33962"/>
                </a:lnTo>
                <a:lnTo>
                  <a:pt x="1021126" y="9112"/>
                </a:lnTo>
                <a:lnTo>
                  <a:pt x="975994" y="0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45116" y="5793233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Transformation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&amp;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33415" y="5586224"/>
            <a:ext cx="1092200" cy="695960"/>
          </a:xfrm>
          <a:custGeom>
            <a:avLst/>
            <a:gdLst/>
            <a:ahLst/>
            <a:cxnLst/>
            <a:rect l="l" t="t" r="r" b="b"/>
            <a:pathLst>
              <a:path w="1092200" h="695960">
                <a:moveTo>
                  <a:pt x="975994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4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975994" y="695705"/>
                </a:lnTo>
                <a:lnTo>
                  <a:pt x="1021126" y="686593"/>
                </a:lnTo>
                <a:lnTo>
                  <a:pt x="1057983" y="661743"/>
                </a:lnTo>
                <a:lnTo>
                  <a:pt x="1082833" y="624886"/>
                </a:lnTo>
                <a:lnTo>
                  <a:pt x="1091946" y="579754"/>
                </a:lnTo>
                <a:lnTo>
                  <a:pt x="1091946" y="115950"/>
                </a:lnTo>
                <a:lnTo>
                  <a:pt x="1082833" y="70819"/>
                </a:lnTo>
                <a:lnTo>
                  <a:pt x="1057983" y="33962"/>
                </a:lnTo>
                <a:lnTo>
                  <a:pt x="1021126" y="9112"/>
                </a:lnTo>
                <a:lnTo>
                  <a:pt x="975994" y="0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80493" y="5671314"/>
            <a:ext cx="598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Scientific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and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Technological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Advisory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Committee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88608" y="5586224"/>
            <a:ext cx="1092200" cy="695960"/>
          </a:xfrm>
          <a:custGeom>
            <a:avLst/>
            <a:gdLst/>
            <a:ahLst/>
            <a:cxnLst/>
            <a:rect l="l" t="t" r="r" b="b"/>
            <a:pathLst>
              <a:path w="1092200" h="695960">
                <a:moveTo>
                  <a:pt x="975994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4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975994" y="695705"/>
                </a:lnTo>
                <a:lnTo>
                  <a:pt x="1021126" y="686593"/>
                </a:lnTo>
                <a:lnTo>
                  <a:pt x="1057983" y="661743"/>
                </a:lnTo>
                <a:lnTo>
                  <a:pt x="1082833" y="624886"/>
                </a:lnTo>
                <a:lnTo>
                  <a:pt x="1091946" y="579754"/>
                </a:lnTo>
                <a:lnTo>
                  <a:pt x="1091946" y="115950"/>
                </a:lnTo>
                <a:lnTo>
                  <a:pt x="1082833" y="70819"/>
                </a:lnTo>
                <a:lnTo>
                  <a:pt x="1057983" y="33962"/>
                </a:lnTo>
                <a:lnTo>
                  <a:pt x="1021126" y="9112"/>
                </a:lnTo>
                <a:lnTo>
                  <a:pt x="975994" y="0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91598" y="5854194"/>
            <a:ext cx="6851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Data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Digital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43038" y="5586224"/>
            <a:ext cx="1092200" cy="695960"/>
          </a:xfrm>
          <a:custGeom>
            <a:avLst/>
            <a:gdLst/>
            <a:ahLst/>
            <a:cxnLst/>
            <a:rect l="l" t="t" r="r" b="b"/>
            <a:pathLst>
              <a:path w="1092200" h="695960">
                <a:moveTo>
                  <a:pt x="975994" y="0"/>
                </a:moveTo>
                <a:lnTo>
                  <a:pt x="115951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4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1" y="695705"/>
                </a:lnTo>
                <a:lnTo>
                  <a:pt x="975994" y="695705"/>
                </a:lnTo>
                <a:lnTo>
                  <a:pt x="1021126" y="686593"/>
                </a:lnTo>
                <a:lnTo>
                  <a:pt x="1057983" y="661743"/>
                </a:lnTo>
                <a:lnTo>
                  <a:pt x="1082833" y="624886"/>
                </a:lnTo>
                <a:lnTo>
                  <a:pt x="1091946" y="579754"/>
                </a:lnTo>
                <a:lnTo>
                  <a:pt x="1091946" y="115950"/>
                </a:lnTo>
                <a:lnTo>
                  <a:pt x="1082833" y="70819"/>
                </a:lnTo>
                <a:lnTo>
                  <a:pt x="1057983" y="33962"/>
                </a:lnTo>
                <a:lnTo>
                  <a:pt x="1021126" y="9112"/>
                </a:lnTo>
                <a:lnTo>
                  <a:pt x="975994" y="0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97840" y="5854194"/>
            <a:ext cx="38227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Planning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1771" y="6351434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Enabling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Functions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64633" y="6352315"/>
            <a:ext cx="5589270" cy="307975"/>
            <a:chOff x="4264633" y="6352315"/>
            <a:chExt cx="5589270" cy="307975"/>
          </a:xfrm>
        </p:grpSpPr>
        <p:sp>
          <p:nvSpPr>
            <p:cNvPr id="37" name="object 37"/>
            <p:cNvSpPr/>
            <p:nvPr/>
          </p:nvSpPr>
          <p:spPr>
            <a:xfrm>
              <a:off x="4330446" y="6645402"/>
              <a:ext cx="5449570" cy="0"/>
            </a:xfrm>
            <a:custGeom>
              <a:avLst/>
              <a:gdLst/>
              <a:ahLst/>
              <a:cxnLst/>
              <a:rect l="l" t="t" r="r" b="b"/>
              <a:pathLst>
                <a:path w="5449570">
                  <a:moveTo>
                    <a:pt x="0" y="0"/>
                  </a:moveTo>
                  <a:lnTo>
                    <a:pt x="544955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28922" y="6366610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85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78920" y="6366602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85725"/>
                  </a:moveTo>
                  <a:lnTo>
                    <a:pt x="49999" y="0"/>
                  </a:lnTo>
                  <a:lnTo>
                    <a:pt x="0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89414" y="6366610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85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39414" y="6366602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85725"/>
                  </a:moveTo>
                  <a:lnTo>
                    <a:pt x="49999" y="0"/>
                  </a:lnTo>
                  <a:lnTo>
                    <a:pt x="0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51030" y="3833331"/>
            <a:ext cx="8938895" cy="2449195"/>
            <a:chOff x="851030" y="3833331"/>
            <a:chExt cx="8938895" cy="2449195"/>
          </a:xfrm>
        </p:grpSpPr>
        <p:sp>
          <p:nvSpPr>
            <p:cNvPr id="43" name="object 43"/>
            <p:cNvSpPr/>
            <p:nvPr/>
          </p:nvSpPr>
          <p:spPr>
            <a:xfrm>
              <a:off x="6563963" y="3897629"/>
              <a:ext cx="645795" cy="0"/>
            </a:xfrm>
            <a:custGeom>
              <a:avLst/>
              <a:gdLst/>
              <a:ahLst/>
              <a:cxnLst/>
              <a:rect l="l" t="t" r="r" b="b"/>
              <a:pathLst>
                <a:path w="645795">
                  <a:moveTo>
                    <a:pt x="0" y="0"/>
                  </a:moveTo>
                  <a:lnTo>
                    <a:pt x="64550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23738" y="3847618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29">
                  <a:moveTo>
                    <a:pt x="0" y="0"/>
                  </a:moveTo>
                  <a:lnTo>
                    <a:pt x="85725" y="50012"/>
                  </a:lnTo>
                  <a:lnTo>
                    <a:pt x="0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63965" y="3847618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29">
                  <a:moveTo>
                    <a:pt x="85725" y="100012"/>
                  </a:moveTo>
                  <a:lnTo>
                    <a:pt x="0" y="50012"/>
                  </a:lnTo>
                  <a:lnTo>
                    <a:pt x="857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45888" y="4134802"/>
              <a:ext cx="0" cy="212725"/>
            </a:xfrm>
            <a:custGeom>
              <a:avLst/>
              <a:gdLst/>
              <a:ahLst/>
              <a:cxnLst/>
              <a:rect l="l" t="t" r="r" b="b"/>
              <a:pathLst>
                <a:path h="212725">
                  <a:moveTo>
                    <a:pt x="0" y="0"/>
                  </a:moveTo>
                  <a:lnTo>
                    <a:pt x="0" y="21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01443" y="427113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01443" y="413480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1826" y="4986527"/>
              <a:ext cx="0" cy="587375"/>
            </a:xfrm>
            <a:custGeom>
              <a:avLst/>
              <a:gdLst/>
              <a:ahLst/>
              <a:cxnLst/>
              <a:rect l="l" t="t" r="r" b="b"/>
              <a:pathLst>
                <a:path h="587375">
                  <a:moveTo>
                    <a:pt x="0" y="0"/>
                  </a:moveTo>
                  <a:lnTo>
                    <a:pt x="0" y="586994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7382" y="549732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7380" y="498653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51430" y="4983140"/>
              <a:ext cx="554990" cy="594360"/>
            </a:xfrm>
            <a:custGeom>
              <a:avLst/>
              <a:gdLst/>
              <a:ahLst/>
              <a:cxnLst/>
              <a:rect l="l" t="t" r="r" b="b"/>
              <a:pathLst>
                <a:path w="554989" h="594360">
                  <a:moveTo>
                    <a:pt x="0" y="0"/>
                  </a:moveTo>
                  <a:lnTo>
                    <a:pt x="554837" y="593763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21767" y="5490883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64960" y="0"/>
                  </a:moveTo>
                  <a:lnTo>
                    <a:pt x="84505" y="86029"/>
                  </a:lnTo>
                  <a:lnTo>
                    <a:pt x="0" y="6069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51425" y="4983147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19558" y="86017"/>
                  </a:moveTo>
                  <a:lnTo>
                    <a:pt x="0" y="0"/>
                  </a:lnTo>
                  <a:lnTo>
                    <a:pt x="84505" y="253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9284" y="4832480"/>
              <a:ext cx="1506855" cy="748665"/>
            </a:xfrm>
            <a:custGeom>
              <a:avLst/>
              <a:gdLst/>
              <a:ahLst/>
              <a:cxnLst/>
              <a:rect l="l" t="t" r="r" b="b"/>
              <a:pathLst>
                <a:path w="1506855" h="748664">
                  <a:moveTo>
                    <a:pt x="0" y="0"/>
                  </a:moveTo>
                  <a:lnTo>
                    <a:pt x="1506575" y="748131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37832" y="5506904"/>
              <a:ext cx="88265" cy="80010"/>
            </a:xfrm>
            <a:custGeom>
              <a:avLst/>
              <a:gdLst/>
              <a:ahLst/>
              <a:cxnLst/>
              <a:rect l="l" t="t" r="r" b="b"/>
              <a:pathLst>
                <a:path w="88264" h="80010">
                  <a:moveTo>
                    <a:pt x="39547" y="0"/>
                  </a:moveTo>
                  <a:lnTo>
                    <a:pt x="88023" y="73698"/>
                  </a:lnTo>
                  <a:lnTo>
                    <a:pt x="0" y="796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9277" y="4826551"/>
              <a:ext cx="88265" cy="80010"/>
            </a:xfrm>
            <a:custGeom>
              <a:avLst/>
              <a:gdLst/>
              <a:ahLst/>
              <a:cxnLst/>
              <a:rect l="l" t="t" r="r" b="b"/>
              <a:pathLst>
                <a:path w="88264" h="80010">
                  <a:moveTo>
                    <a:pt x="48488" y="79628"/>
                  </a:moveTo>
                  <a:lnTo>
                    <a:pt x="0" y="5930"/>
                  </a:lnTo>
                  <a:lnTo>
                    <a:pt x="8802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8310" y="4598290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4">
                  <a:moveTo>
                    <a:pt x="0" y="0"/>
                  </a:moveTo>
                  <a:lnTo>
                    <a:pt x="570382" y="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12497" y="455384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88900"/>
                  </a:moveTo>
                  <a:lnTo>
                    <a:pt x="76200" y="4445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8311" y="455384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3197" y="3906008"/>
              <a:ext cx="1147445" cy="330200"/>
            </a:xfrm>
            <a:custGeom>
              <a:avLst/>
              <a:gdLst/>
              <a:ahLst/>
              <a:cxnLst/>
              <a:rect l="l" t="t" r="r" b="b"/>
              <a:pathLst>
                <a:path w="1147445" h="330200">
                  <a:moveTo>
                    <a:pt x="0" y="329844"/>
                  </a:moveTo>
                  <a:lnTo>
                    <a:pt x="0" y="0"/>
                  </a:lnTo>
                  <a:lnTo>
                    <a:pt x="114701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64481" y="3856005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29">
                  <a:moveTo>
                    <a:pt x="0" y="0"/>
                  </a:moveTo>
                  <a:lnTo>
                    <a:pt x="85725" y="50012"/>
                  </a:lnTo>
                  <a:lnTo>
                    <a:pt x="0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53186" y="4150125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30" h="85725">
                  <a:moveTo>
                    <a:pt x="100012" y="0"/>
                  </a:moveTo>
                  <a:lnTo>
                    <a:pt x="50012" y="8572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97468" y="5586224"/>
              <a:ext cx="1092200" cy="695960"/>
            </a:xfrm>
            <a:custGeom>
              <a:avLst/>
              <a:gdLst/>
              <a:ahLst/>
              <a:cxnLst/>
              <a:rect l="l" t="t" r="r" b="b"/>
              <a:pathLst>
                <a:path w="1092200" h="695960">
                  <a:moveTo>
                    <a:pt x="975994" y="0"/>
                  </a:moveTo>
                  <a:lnTo>
                    <a:pt x="115951" y="0"/>
                  </a:lnTo>
                  <a:lnTo>
                    <a:pt x="70819" y="9112"/>
                  </a:lnTo>
                  <a:lnTo>
                    <a:pt x="33962" y="33962"/>
                  </a:lnTo>
                  <a:lnTo>
                    <a:pt x="9112" y="70819"/>
                  </a:lnTo>
                  <a:lnTo>
                    <a:pt x="0" y="115950"/>
                  </a:lnTo>
                  <a:lnTo>
                    <a:pt x="0" y="579754"/>
                  </a:lnTo>
                  <a:lnTo>
                    <a:pt x="9112" y="624886"/>
                  </a:lnTo>
                  <a:lnTo>
                    <a:pt x="33962" y="661743"/>
                  </a:lnTo>
                  <a:lnTo>
                    <a:pt x="70819" y="686593"/>
                  </a:lnTo>
                  <a:lnTo>
                    <a:pt x="115951" y="695705"/>
                  </a:lnTo>
                  <a:lnTo>
                    <a:pt x="975994" y="695705"/>
                  </a:lnTo>
                  <a:lnTo>
                    <a:pt x="1021126" y="686593"/>
                  </a:lnTo>
                  <a:lnTo>
                    <a:pt x="1057983" y="661743"/>
                  </a:lnTo>
                  <a:lnTo>
                    <a:pt x="1082833" y="624886"/>
                  </a:lnTo>
                  <a:lnTo>
                    <a:pt x="1091946" y="579754"/>
                  </a:lnTo>
                  <a:lnTo>
                    <a:pt x="1091946" y="115950"/>
                  </a:lnTo>
                  <a:lnTo>
                    <a:pt x="1082833" y="70819"/>
                  </a:lnTo>
                  <a:lnTo>
                    <a:pt x="1057983" y="33962"/>
                  </a:lnTo>
                  <a:lnTo>
                    <a:pt x="1021126" y="9112"/>
                  </a:lnTo>
                  <a:lnTo>
                    <a:pt x="975994" y="0"/>
                  </a:lnTo>
                  <a:close/>
                </a:path>
              </a:pathLst>
            </a:custGeom>
            <a:solidFill>
              <a:srgbClr val="FA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396561" y="1967263"/>
            <a:ext cx="2922905" cy="1341755"/>
            <a:chOff x="4396561" y="1967263"/>
            <a:chExt cx="2922905" cy="1341755"/>
          </a:xfrm>
        </p:grpSpPr>
        <p:sp>
          <p:nvSpPr>
            <p:cNvPr id="66" name="object 66"/>
            <p:cNvSpPr/>
            <p:nvPr/>
          </p:nvSpPr>
          <p:spPr>
            <a:xfrm>
              <a:off x="4787790" y="2001644"/>
              <a:ext cx="1022350" cy="344170"/>
            </a:xfrm>
            <a:custGeom>
              <a:avLst/>
              <a:gdLst/>
              <a:ahLst/>
              <a:cxnLst/>
              <a:rect l="l" t="t" r="r" b="b"/>
              <a:pathLst>
                <a:path w="1022350" h="344169">
                  <a:moveTo>
                    <a:pt x="0" y="0"/>
                  </a:moveTo>
                  <a:lnTo>
                    <a:pt x="1022096" y="34361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12691" y="2270528"/>
              <a:ext cx="97790" cy="95250"/>
            </a:xfrm>
            <a:custGeom>
              <a:avLst/>
              <a:gdLst/>
              <a:ahLst/>
              <a:cxnLst/>
              <a:rect l="l" t="t" r="r" b="b"/>
              <a:pathLst>
                <a:path w="97789" h="95250">
                  <a:moveTo>
                    <a:pt x="31876" y="0"/>
                  </a:moveTo>
                  <a:lnTo>
                    <a:pt x="97193" y="74714"/>
                  </a:lnTo>
                  <a:lnTo>
                    <a:pt x="0" y="9479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87787" y="1981550"/>
              <a:ext cx="97790" cy="95250"/>
            </a:xfrm>
            <a:custGeom>
              <a:avLst/>
              <a:gdLst/>
              <a:ahLst/>
              <a:cxnLst/>
              <a:rect l="l" t="t" r="r" b="b"/>
              <a:pathLst>
                <a:path w="97789" h="95250">
                  <a:moveTo>
                    <a:pt x="65328" y="94805"/>
                  </a:moveTo>
                  <a:lnTo>
                    <a:pt x="0" y="20091"/>
                  </a:lnTo>
                  <a:lnTo>
                    <a:pt x="9719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43410" y="2184585"/>
              <a:ext cx="1069340" cy="633095"/>
            </a:xfrm>
            <a:custGeom>
              <a:avLst/>
              <a:gdLst/>
              <a:ahLst/>
              <a:cxnLst/>
              <a:rect l="l" t="t" r="r" b="b"/>
              <a:pathLst>
                <a:path w="1069339" h="633094">
                  <a:moveTo>
                    <a:pt x="0" y="0"/>
                  </a:moveTo>
                  <a:lnTo>
                    <a:pt x="1069340" y="63296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13505" y="2730850"/>
              <a:ext cx="99695" cy="86995"/>
            </a:xfrm>
            <a:custGeom>
              <a:avLst/>
              <a:gdLst/>
              <a:ahLst/>
              <a:cxnLst/>
              <a:rect l="l" t="t" r="r" b="b"/>
              <a:pathLst>
                <a:path w="99695" h="86994">
                  <a:moveTo>
                    <a:pt x="50952" y="0"/>
                  </a:moveTo>
                  <a:lnTo>
                    <a:pt x="99250" y="86702"/>
                  </a:lnTo>
                  <a:lnTo>
                    <a:pt x="0" y="860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43414" y="2184590"/>
              <a:ext cx="99695" cy="86995"/>
            </a:xfrm>
            <a:custGeom>
              <a:avLst/>
              <a:gdLst/>
              <a:ahLst/>
              <a:cxnLst/>
              <a:rect l="l" t="t" r="r" b="b"/>
              <a:pathLst>
                <a:path w="99695" h="86994">
                  <a:moveTo>
                    <a:pt x="48298" y="86690"/>
                  </a:moveTo>
                  <a:lnTo>
                    <a:pt x="0" y="0"/>
                  </a:lnTo>
                  <a:lnTo>
                    <a:pt x="99237" y="62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10849" y="2322684"/>
              <a:ext cx="1402715" cy="972185"/>
            </a:xfrm>
            <a:custGeom>
              <a:avLst/>
              <a:gdLst/>
              <a:ahLst/>
              <a:cxnLst/>
              <a:rect l="l" t="t" r="r" b="b"/>
              <a:pathLst>
                <a:path w="1402714" h="972185">
                  <a:moveTo>
                    <a:pt x="0" y="0"/>
                  </a:moveTo>
                  <a:lnTo>
                    <a:pt x="1402524" y="97158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14431" y="3204343"/>
              <a:ext cx="99060" cy="90170"/>
            </a:xfrm>
            <a:custGeom>
              <a:avLst/>
              <a:gdLst/>
              <a:ahLst/>
              <a:cxnLst/>
              <a:rect l="l" t="t" r="r" b="b"/>
              <a:pathLst>
                <a:path w="99060" h="90170">
                  <a:moveTo>
                    <a:pt x="56959" y="0"/>
                  </a:moveTo>
                  <a:lnTo>
                    <a:pt x="98945" y="89928"/>
                  </a:lnTo>
                  <a:lnTo>
                    <a:pt x="0" y="8220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10848" y="2322686"/>
              <a:ext cx="99060" cy="90170"/>
            </a:xfrm>
            <a:custGeom>
              <a:avLst/>
              <a:gdLst/>
              <a:ahLst/>
              <a:cxnLst/>
              <a:rect l="l" t="t" r="r" b="b"/>
              <a:pathLst>
                <a:path w="99060" h="90169">
                  <a:moveTo>
                    <a:pt x="41998" y="89915"/>
                  </a:moveTo>
                  <a:lnTo>
                    <a:pt x="0" y="0"/>
                  </a:lnTo>
                  <a:lnTo>
                    <a:pt x="98945" y="769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36920" y="2170178"/>
              <a:ext cx="1482090" cy="367665"/>
            </a:xfrm>
            <a:custGeom>
              <a:avLst/>
              <a:gdLst/>
              <a:ahLst/>
              <a:cxnLst/>
              <a:rect l="l" t="t" r="r" b="b"/>
              <a:pathLst>
                <a:path w="1482090" h="367664">
                  <a:moveTo>
                    <a:pt x="1420876" y="0"/>
                  </a:moveTo>
                  <a:lnTo>
                    <a:pt x="61214" y="0"/>
                  </a:lnTo>
                  <a:lnTo>
                    <a:pt x="37386" y="4810"/>
                  </a:lnTo>
                  <a:lnTo>
                    <a:pt x="17929" y="17929"/>
                  </a:lnTo>
                  <a:lnTo>
                    <a:pt x="4810" y="37386"/>
                  </a:lnTo>
                  <a:lnTo>
                    <a:pt x="0" y="61213"/>
                  </a:lnTo>
                  <a:lnTo>
                    <a:pt x="0" y="306069"/>
                  </a:lnTo>
                  <a:lnTo>
                    <a:pt x="4810" y="329897"/>
                  </a:lnTo>
                  <a:lnTo>
                    <a:pt x="17929" y="349354"/>
                  </a:lnTo>
                  <a:lnTo>
                    <a:pt x="37386" y="362473"/>
                  </a:lnTo>
                  <a:lnTo>
                    <a:pt x="61214" y="367283"/>
                  </a:lnTo>
                  <a:lnTo>
                    <a:pt x="1420876" y="367283"/>
                  </a:lnTo>
                  <a:lnTo>
                    <a:pt x="1444703" y="362473"/>
                  </a:lnTo>
                  <a:lnTo>
                    <a:pt x="1464160" y="349354"/>
                  </a:lnTo>
                  <a:lnTo>
                    <a:pt x="1477279" y="329897"/>
                  </a:lnTo>
                  <a:lnTo>
                    <a:pt x="1482090" y="306069"/>
                  </a:lnTo>
                  <a:lnTo>
                    <a:pt x="1482090" y="61213"/>
                  </a:lnTo>
                  <a:lnTo>
                    <a:pt x="1477279" y="37386"/>
                  </a:lnTo>
                  <a:lnTo>
                    <a:pt x="1464160" y="17929"/>
                  </a:lnTo>
                  <a:lnTo>
                    <a:pt x="1444703" y="4810"/>
                  </a:lnTo>
                  <a:lnTo>
                    <a:pt x="1420876" y="0"/>
                  </a:lnTo>
                  <a:close/>
                </a:path>
              </a:pathLst>
            </a:custGeom>
            <a:solidFill>
              <a:srgbClr val="B3A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986885" y="2196551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Provider Collaborative </a:t>
            </a:r>
            <a:r>
              <a:rPr sz="900" dirty="0">
                <a:latin typeface="Calibri"/>
                <a:cs typeface="Calibri"/>
              </a:rPr>
              <a:t>at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Scale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836920" y="2648714"/>
            <a:ext cx="1482090" cy="367665"/>
          </a:xfrm>
          <a:custGeom>
            <a:avLst/>
            <a:gdLst/>
            <a:ahLst/>
            <a:cxnLst/>
            <a:rect l="l" t="t" r="r" b="b"/>
            <a:pathLst>
              <a:path w="1482090" h="367664">
                <a:moveTo>
                  <a:pt x="1420876" y="0"/>
                </a:moveTo>
                <a:lnTo>
                  <a:pt x="61214" y="0"/>
                </a:lnTo>
                <a:lnTo>
                  <a:pt x="37386" y="4810"/>
                </a:lnTo>
                <a:lnTo>
                  <a:pt x="17929" y="17929"/>
                </a:lnTo>
                <a:lnTo>
                  <a:pt x="4810" y="37386"/>
                </a:lnTo>
                <a:lnTo>
                  <a:pt x="0" y="61213"/>
                </a:lnTo>
                <a:lnTo>
                  <a:pt x="0" y="306069"/>
                </a:lnTo>
                <a:lnTo>
                  <a:pt x="4810" y="329897"/>
                </a:lnTo>
                <a:lnTo>
                  <a:pt x="17929" y="349354"/>
                </a:lnTo>
                <a:lnTo>
                  <a:pt x="37386" y="362473"/>
                </a:lnTo>
                <a:lnTo>
                  <a:pt x="61214" y="367283"/>
                </a:lnTo>
                <a:lnTo>
                  <a:pt x="1420876" y="367283"/>
                </a:lnTo>
                <a:lnTo>
                  <a:pt x="1444703" y="362473"/>
                </a:lnTo>
                <a:lnTo>
                  <a:pt x="1464160" y="349354"/>
                </a:lnTo>
                <a:lnTo>
                  <a:pt x="1477279" y="329897"/>
                </a:lnTo>
                <a:lnTo>
                  <a:pt x="1482090" y="306069"/>
                </a:lnTo>
                <a:lnTo>
                  <a:pt x="1482090" y="61213"/>
                </a:lnTo>
                <a:lnTo>
                  <a:pt x="1477279" y="37386"/>
                </a:lnTo>
                <a:lnTo>
                  <a:pt x="1464160" y="17929"/>
                </a:lnTo>
                <a:lnTo>
                  <a:pt x="1444703" y="4810"/>
                </a:lnTo>
                <a:lnTo>
                  <a:pt x="1420876" y="0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981519" y="2674664"/>
            <a:ext cx="119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marR="5080" indent="-461009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Provider Collaboration </a:t>
            </a:r>
            <a:r>
              <a:rPr sz="900" dirty="0">
                <a:latin typeface="Calibri"/>
                <a:cs typeface="Calibri"/>
              </a:rPr>
              <a:t>at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Place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836920" y="3126488"/>
            <a:ext cx="1482090" cy="367665"/>
          </a:xfrm>
          <a:custGeom>
            <a:avLst/>
            <a:gdLst/>
            <a:ahLst/>
            <a:cxnLst/>
            <a:rect l="l" t="t" r="r" b="b"/>
            <a:pathLst>
              <a:path w="1482090" h="367664">
                <a:moveTo>
                  <a:pt x="1420876" y="0"/>
                </a:moveTo>
                <a:lnTo>
                  <a:pt x="61214" y="0"/>
                </a:lnTo>
                <a:lnTo>
                  <a:pt x="37386" y="4810"/>
                </a:lnTo>
                <a:lnTo>
                  <a:pt x="17929" y="17929"/>
                </a:lnTo>
                <a:lnTo>
                  <a:pt x="4810" y="37386"/>
                </a:lnTo>
                <a:lnTo>
                  <a:pt x="0" y="61213"/>
                </a:lnTo>
                <a:lnTo>
                  <a:pt x="0" y="306069"/>
                </a:lnTo>
                <a:lnTo>
                  <a:pt x="4810" y="329897"/>
                </a:lnTo>
                <a:lnTo>
                  <a:pt x="17929" y="349354"/>
                </a:lnTo>
                <a:lnTo>
                  <a:pt x="37386" y="362473"/>
                </a:lnTo>
                <a:lnTo>
                  <a:pt x="61214" y="367283"/>
                </a:lnTo>
                <a:lnTo>
                  <a:pt x="1420876" y="367283"/>
                </a:lnTo>
                <a:lnTo>
                  <a:pt x="1444703" y="362473"/>
                </a:lnTo>
                <a:lnTo>
                  <a:pt x="1464160" y="349354"/>
                </a:lnTo>
                <a:lnTo>
                  <a:pt x="1477279" y="329897"/>
                </a:lnTo>
                <a:lnTo>
                  <a:pt x="1482090" y="306069"/>
                </a:lnTo>
                <a:lnTo>
                  <a:pt x="1482090" y="61213"/>
                </a:lnTo>
                <a:lnTo>
                  <a:pt x="1477279" y="37386"/>
                </a:lnTo>
                <a:lnTo>
                  <a:pt x="1464160" y="17929"/>
                </a:lnTo>
                <a:lnTo>
                  <a:pt x="1444703" y="4810"/>
                </a:lnTo>
                <a:lnTo>
                  <a:pt x="1420876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051623" y="3152776"/>
            <a:ext cx="1052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Clinical </a:t>
            </a:r>
            <a:r>
              <a:rPr sz="900" dirty="0">
                <a:latin typeface="Calibri"/>
                <a:cs typeface="Calibri"/>
              </a:rPr>
              <a:t>&amp; </a:t>
            </a:r>
            <a:r>
              <a:rPr sz="900" spc="-5" dirty="0">
                <a:latin typeface="Calibri"/>
                <a:cs typeface="Calibri"/>
              </a:rPr>
              <a:t>Professional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Leadership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Group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058150" y="2503934"/>
            <a:ext cx="873760" cy="656590"/>
          </a:xfrm>
          <a:custGeom>
            <a:avLst/>
            <a:gdLst/>
            <a:ahLst/>
            <a:cxnLst/>
            <a:rect l="l" t="t" r="r" b="b"/>
            <a:pathLst>
              <a:path w="873759" h="656589">
                <a:moveTo>
                  <a:pt x="763905" y="0"/>
                </a:moveTo>
                <a:lnTo>
                  <a:pt x="109347" y="0"/>
                </a:lnTo>
                <a:lnTo>
                  <a:pt x="66785" y="8593"/>
                </a:lnTo>
                <a:lnTo>
                  <a:pt x="32027" y="32027"/>
                </a:lnTo>
                <a:lnTo>
                  <a:pt x="8593" y="66785"/>
                </a:lnTo>
                <a:lnTo>
                  <a:pt x="0" y="109347"/>
                </a:lnTo>
                <a:lnTo>
                  <a:pt x="0" y="546735"/>
                </a:lnTo>
                <a:lnTo>
                  <a:pt x="8593" y="589296"/>
                </a:lnTo>
                <a:lnTo>
                  <a:pt x="32027" y="624054"/>
                </a:lnTo>
                <a:lnTo>
                  <a:pt x="66785" y="647488"/>
                </a:lnTo>
                <a:lnTo>
                  <a:pt x="109347" y="656082"/>
                </a:lnTo>
                <a:lnTo>
                  <a:pt x="763905" y="656082"/>
                </a:lnTo>
                <a:lnTo>
                  <a:pt x="806466" y="647488"/>
                </a:lnTo>
                <a:lnTo>
                  <a:pt x="841224" y="624054"/>
                </a:lnTo>
                <a:lnTo>
                  <a:pt x="864658" y="589296"/>
                </a:lnTo>
                <a:lnTo>
                  <a:pt x="873252" y="546735"/>
                </a:lnTo>
                <a:lnTo>
                  <a:pt x="873252" y="109347"/>
                </a:lnTo>
                <a:lnTo>
                  <a:pt x="864658" y="66785"/>
                </a:lnTo>
                <a:lnTo>
                  <a:pt x="841224" y="32027"/>
                </a:lnTo>
                <a:lnTo>
                  <a:pt x="806466" y="8593"/>
                </a:lnTo>
                <a:lnTo>
                  <a:pt x="763905" y="0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221972" y="2606084"/>
            <a:ext cx="5448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VCSE</a:t>
            </a:r>
            <a:endParaRPr sz="9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L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a</a:t>
            </a:r>
            <a:r>
              <a:rPr sz="900" b="1" dirty="0">
                <a:latin typeface="Calibri"/>
                <a:cs typeface="Calibri"/>
              </a:rPr>
              <a:t>de</a:t>
            </a:r>
            <a:r>
              <a:rPr sz="900" b="1" spc="-5" dirty="0">
                <a:latin typeface="Calibri"/>
                <a:cs typeface="Calibri"/>
              </a:rPr>
              <a:t>r</a:t>
            </a:r>
            <a:r>
              <a:rPr sz="900" b="1" dirty="0">
                <a:latin typeface="Calibri"/>
                <a:cs typeface="Calibri"/>
              </a:rPr>
              <a:t>ship  </a:t>
            </a:r>
            <a:r>
              <a:rPr sz="900" b="1" spc="-5" dirty="0">
                <a:latin typeface="Calibri"/>
                <a:cs typeface="Calibri"/>
              </a:rPr>
              <a:t>Group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987552" y="1328930"/>
            <a:ext cx="7056755" cy="2186305"/>
            <a:chOff x="987552" y="1328930"/>
            <a:chExt cx="7056755" cy="2186305"/>
          </a:xfrm>
        </p:grpSpPr>
        <p:sp>
          <p:nvSpPr>
            <p:cNvPr id="84" name="object 84"/>
            <p:cNvSpPr/>
            <p:nvPr/>
          </p:nvSpPr>
          <p:spPr>
            <a:xfrm>
              <a:off x="7347299" y="2832353"/>
              <a:ext cx="682625" cy="0"/>
            </a:xfrm>
            <a:custGeom>
              <a:avLst/>
              <a:gdLst/>
              <a:ahLst/>
              <a:cxnLst/>
              <a:rect l="l" t="t" r="r" b="b"/>
              <a:pathLst>
                <a:path w="682625">
                  <a:moveTo>
                    <a:pt x="0" y="0"/>
                  </a:moveTo>
                  <a:lnTo>
                    <a:pt x="68256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44133" y="2782343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0" y="0"/>
                  </a:moveTo>
                  <a:lnTo>
                    <a:pt x="85725" y="50012"/>
                  </a:lnTo>
                  <a:lnTo>
                    <a:pt x="0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347300" y="2782342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100012"/>
                  </a:moveTo>
                  <a:lnTo>
                    <a:pt x="0" y="50012"/>
                  </a:lnTo>
                  <a:lnTo>
                    <a:pt x="857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74441" y="1825078"/>
              <a:ext cx="370840" cy="1270"/>
            </a:xfrm>
            <a:custGeom>
              <a:avLst/>
              <a:gdLst/>
              <a:ahLst/>
              <a:cxnLst/>
              <a:rect l="l" t="t" r="r" b="b"/>
              <a:pathLst>
                <a:path w="370839" h="1269">
                  <a:moveTo>
                    <a:pt x="0" y="1206"/>
                  </a:moveTo>
                  <a:lnTo>
                    <a:pt x="370636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59195" y="1775359"/>
              <a:ext cx="86360" cy="100330"/>
            </a:xfrm>
            <a:custGeom>
              <a:avLst/>
              <a:gdLst/>
              <a:ahLst/>
              <a:cxnLst/>
              <a:rect l="l" t="t" r="r" b="b"/>
              <a:pathLst>
                <a:path w="86360" h="100330">
                  <a:moveTo>
                    <a:pt x="330" y="100012"/>
                  </a:moveTo>
                  <a:lnTo>
                    <a:pt x="85890" y="4972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15006" y="3336797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h="164464">
                  <a:moveTo>
                    <a:pt x="0" y="0"/>
                  </a:moveTo>
                  <a:lnTo>
                    <a:pt x="0" y="16385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65004" y="3414927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30" h="85725">
                  <a:moveTo>
                    <a:pt x="100012" y="0"/>
                  </a:moveTo>
                  <a:lnTo>
                    <a:pt x="49999" y="8572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60804" y="3022942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56"/>
                  </a:moveTo>
                  <a:lnTo>
                    <a:pt x="0" y="142836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0796" y="3022946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30" h="85725">
                  <a:moveTo>
                    <a:pt x="0" y="85725"/>
                  </a:moveTo>
                  <a:lnTo>
                    <a:pt x="50012" y="0"/>
                  </a:lnTo>
                  <a:lnTo>
                    <a:pt x="100012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0804" y="3328416"/>
              <a:ext cx="856615" cy="0"/>
            </a:xfrm>
            <a:custGeom>
              <a:avLst/>
              <a:gdLst/>
              <a:ahLst/>
              <a:cxnLst/>
              <a:rect l="l" t="t" r="r" b="b"/>
              <a:pathLst>
                <a:path w="856614">
                  <a:moveTo>
                    <a:pt x="0" y="0"/>
                  </a:moveTo>
                  <a:lnTo>
                    <a:pt x="85655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7552" y="1328930"/>
              <a:ext cx="1325880" cy="485140"/>
            </a:xfrm>
            <a:custGeom>
              <a:avLst/>
              <a:gdLst/>
              <a:ahLst/>
              <a:cxnLst/>
              <a:rect l="l" t="t" r="r" b="b"/>
              <a:pathLst>
                <a:path w="1325880" h="485139">
                  <a:moveTo>
                    <a:pt x="1245108" y="0"/>
                  </a:moveTo>
                  <a:lnTo>
                    <a:pt x="80772" y="0"/>
                  </a:lnTo>
                  <a:lnTo>
                    <a:pt x="49334" y="6346"/>
                  </a:lnTo>
                  <a:lnTo>
                    <a:pt x="23660" y="23655"/>
                  </a:lnTo>
                  <a:lnTo>
                    <a:pt x="6348" y="49329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48" y="435297"/>
                  </a:lnTo>
                  <a:lnTo>
                    <a:pt x="23660" y="460971"/>
                  </a:lnTo>
                  <a:lnTo>
                    <a:pt x="49334" y="478283"/>
                  </a:lnTo>
                  <a:lnTo>
                    <a:pt x="80772" y="484632"/>
                  </a:lnTo>
                  <a:lnTo>
                    <a:pt x="1245108" y="484632"/>
                  </a:lnTo>
                  <a:lnTo>
                    <a:pt x="1276545" y="478283"/>
                  </a:lnTo>
                  <a:lnTo>
                    <a:pt x="1302219" y="460971"/>
                  </a:lnTo>
                  <a:lnTo>
                    <a:pt x="1319531" y="435297"/>
                  </a:lnTo>
                  <a:lnTo>
                    <a:pt x="1325880" y="403860"/>
                  </a:lnTo>
                  <a:lnTo>
                    <a:pt x="1325880" y="80772"/>
                  </a:lnTo>
                  <a:lnTo>
                    <a:pt x="1319531" y="49329"/>
                  </a:lnTo>
                  <a:lnTo>
                    <a:pt x="1302219" y="23655"/>
                  </a:lnTo>
                  <a:lnTo>
                    <a:pt x="1276545" y="6346"/>
                  </a:lnTo>
                  <a:lnTo>
                    <a:pt x="1245108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645214" y="1137290"/>
            <a:ext cx="153035" cy="1552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b="1" spc="-5" dirty="0">
                <a:latin typeface="Calibri"/>
                <a:cs typeface="Calibri"/>
              </a:rPr>
              <a:t>Strategic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Assurance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Function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23376" y="1413713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Committee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incl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Estates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94410" y="1867663"/>
            <a:ext cx="1325880" cy="485140"/>
          </a:xfrm>
          <a:custGeom>
            <a:avLst/>
            <a:gdLst/>
            <a:ahLst/>
            <a:cxnLst/>
            <a:rect l="l" t="t" r="r" b="b"/>
            <a:pathLst>
              <a:path w="1325880" h="485139">
                <a:moveTo>
                  <a:pt x="1245108" y="0"/>
                </a:moveTo>
                <a:lnTo>
                  <a:pt x="80772" y="0"/>
                </a:lnTo>
                <a:lnTo>
                  <a:pt x="49334" y="6346"/>
                </a:lnTo>
                <a:lnTo>
                  <a:pt x="23660" y="23655"/>
                </a:lnTo>
                <a:lnTo>
                  <a:pt x="6348" y="49329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97"/>
                </a:lnTo>
                <a:lnTo>
                  <a:pt x="23660" y="460971"/>
                </a:lnTo>
                <a:lnTo>
                  <a:pt x="49334" y="478283"/>
                </a:lnTo>
                <a:lnTo>
                  <a:pt x="80772" y="484632"/>
                </a:lnTo>
                <a:lnTo>
                  <a:pt x="1245108" y="484632"/>
                </a:lnTo>
                <a:lnTo>
                  <a:pt x="1276545" y="478283"/>
                </a:lnTo>
                <a:lnTo>
                  <a:pt x="1302219" y="460971"/>
                </a:lnTo>
                <a:lnTo>
                  <a:pt x="1319531" y="435297"/>
                </a:lnTo>
                <a:lnTo>
                  <a:pt x="1325880" y="403860"/>
                </a:lnTo>
                <a:lnTo>
                  <a:pt x="1325880" y="80772"/>
                </a:lnTo>
                <a:lnTo>
                  <a:pt x="1319531" y="49329"/>
                </a:lnTo>
                <a:lnTo>
                  <a:pt x="1302219" y="23655"/>
                </a:lnTo>
                <a:lnTo>
                  <a:pt x="1276545" y="6346"/>
                </a:lnTo>
                <a:lnTo>
                  <a:pt x="12451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240375" y="1952396"/>
            <a:ext cx="833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People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&amp;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Culture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Committee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83741" y="2405635"/>
            <a:ext cx="1325880" cy="485775"/>
          </a:xfrm>
          <a:custGeom>
            <a:avLst/>
            <a:gdLst/>
            <a:ahLst/>
            <a:cxnLst/>
            <a:rect l="l" t="t" r="r" b="b"/>
            <a:pathLst>
              <a:path w="1325880" h="485775">
                <a:moveTo>
                  <a:pt x="1244981" y="0"/>
                </a:moveTo>
                <a:lnTo>
                  <a:pt x="80899" y="0"/>
                </a:lnTo>
                <a:lnTo>
                  <a:pt x="49409" y="6357"/>
                </a:lnTo>
                <a:lnTo>
                  <a:pt x="23695" y="23695"/>
                </a:lnTo>
                <a:lnTo>
                  <a:pt x="6357" y="49409"/>
                </a:lnTo>
                <a:lnTo>
                  <a:pt x="0" y="80899"/>
                </a:lnTo>
                <a:lnTo>
                  <a:pt x="0" y="404495"/>
                </a:lnTo>
                <a:lnTo>
                  <a:pt x="6357" y="435984"/>
                </a:lnTo>
                <a:lnTo>
                  <a:pt x="23695" y="461698"/>
                </a:lnTo>
                <a:lnTo>
                  <a:pt x="49409" y="479036"/>
                </a:lnTo>
                <a:lnTo>
                  <a:pt x="80899" y="485394"/>
                </a:lnTo>
                <a:lnTo>
                  <a:pt x="1244981" y="485394"/>
                </a:lnTo>
                <a:lnTo>
                  <a:pt x="1276470" y="479036"/>
                </a:lnTo>
                <a:lnTo>
                  <a:pt x="1302184" y="461698"/>
                </a:lnTo>
                <a:lnTo>
                  <a:pt x="1319522" y="435984"/>
                </a:lnTo>
                <a:lnTo>
                  <a:pt x="1325880" y="404495"/>
                </a:lnTo>
                <a:lnTo>
                  <a:pt x="1325880" y="80899"/>
                </a:lnTo>
                <a:lnTo>
                  <a:pt x="1319522" y="49409"/>
                </a:lnTo>
                <a:lnTo>
                  <a:pt x="1302184" y="23695"/>
                </a:lnTo>
                <a:lnTo>
                  <a:pt x="1276470" y="6357"/>
                </a:lnTo>
                <a:lnTo>
                  <a:pt x="1244981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148736" y="2446879"/>
            <a:ext cx="99695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0" indent="-120014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spc="-10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-10" dirty="0">
                <a:latin typeface="Calibri"/>
                <a:cs typeface="Calibri"/>
              </a:rPr>
              <a:t>ns</a:t>
            </a:r>
            <a:r>
              <a:rPr sz="800" b="1" spc="-5" dirty="0">
                <a:latin typeface="Calibri"/>
                <a:cs typeface="Calibri"/>
              </a:rPr>
              <a:t>i</a:t>
            </a:r>
            <a:r>
              <a:rPr sz="800" b="1" spc="-10" dirty="0">
                <a:latin typeface="Calibri"/>
                <a:cs typeface="Calibri"/>
              </a:rPr>
              <a:t>t</a:t>
            </a:r>
            <a:r>
              <a:rPr sz="800" b="1" spc="-5" dirty="0">
                <a:latin typeface="Calibri"/>
                <a:cs typeface="Calibri"/>
              </a:rPr>
              <a:t>ion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-10" dirty="0">
                <a:latin typeface="Calibri"/>
                <a:cs typeface="Calibri"/>
              </a:rPr>
              <a:t>ssur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-10" dirty="0">
                <a:latin typeface="Calibri"/>
                <a:cs typeface="Calibri"/>
              </a:rPr>
              <a:t>n</a:t>
            </a:r>
            <a:r>
              <a:rPr sz="800" b="1" spc="-5" dirty="0">
                <a:latin typeface="Calibri"/>
                <a:cs typeface="Calibri"/>
              </a:rPr>
              <a:t>ce  Committee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inc.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Engagement</a:t>
            </a:r>
            <a:r>
              <a:rPr sz="800" b="1" spc="1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Subgroup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987552" y="790195"/>
            <a:ext cx="1325880" cy="485140"/>
          </a:xfrm>
          <a:custGeom>
            <a:avLst/>
            <a:gdLst/>
            <a:ahLst/>
            <a:cxnLst/>
            <a:rect l="l" t="t" r="r" b="b"/>
            <a:pathLst>
              <a:path w="1325880" h="485140">
                <a:moveTo>
                  <a:pt x="1245108" y="0"/>
                </a:moveTo>
                <a:lnTo>
                  <a:pt x="80772" y="0"/>
                </a:lnTo>
                <a:lnTo>
                  <a:pt x="49334" y="6346"/>
                </a:lnTo>
                <a:lnTo>
                  <a:pt x="23660" y="23655"/>
                </a:lnTo>
                <a:lnTo>
                  <a:pt x="6348" y="49329"/>
                </a:lnTo>
                <a:lnTo>
                  <a:pt x="0" y="80772"/>
                </a:lnTo>
                <a:lnTo>
                  <a:pt x="0" y="403860"/>
                </a:lnTo>
                <a:lnTo>
                  <a:pt x="6348" y="435297"/>
                </a:lnTo>
                <a:lnTo>
                  <a:pt x="23660" y="460971"/>
                </a:lnTo>
                <a:lnTo>
                  <a:pt x="49334" y="478283"/>
                </a:lnTo>
                <a:lnTo>
                  <a:pt x="80772" y="484632"/>
                </a:lnTo>
                <a:lnTo>
                  <a:pt x="1245108" y="484632"/>
                </a:lnTo>
                <a:lnTo>
                  <a:pt x="1276545" y="478283"/>
                </a:lnTo>
                <a:lnTo>
                  <a:pt x="1302219" y="460971"/>
                </a:lnTo>
                <a:lnTo>
                  <a:pt x="1319531" y="435297"/>
                </a:lnTo>
                <a:lnTo>
                  <a:pt x="1325880" y="403860"/>
                </a:lnTo>
                <a:lnTo>
                  <a:pt x="1325880" y="80772"/>
                </a:lnTo>
                <a:lnTo>
                  <a:pt x="1319531" y="49329"/>
                </a:lnTo>
                <a:lnTo>
                  <a:pt x="1302219" y="23655"/>
                </a:lnTo>
                <a:lnTo>
                  <a:pt x="1276545" y="6346"/>
                </a:lnTo>
                <a:lnTo>
                  <a:pt x="1245108" y="0"/>
                </a:lnTo>
                <a:close/>
              </a:path>
            </a:pathLst>
          </a:custGeom>
          <a:solidFill>
            <a:srgbClr val="215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279585" y="875031"/>
            <a:ext cx="742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 marR="5080" indent="-9271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stem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lity 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4774977" y="614934"/>
            <a:ext cx="4824730" cy="1196340"/>
            <a:chOff x="4774977" y="614934"/>
            <a:chExt cx="4824730" cy="1196340"/>
          </a:xfrm>
        </p:grpSpPr>
        <p:sp>
          <p:nvSpPr>
            <p:cNvPr id="104" name="object 104"/>
            <p:cNvSpPr/>
            <p:nvPr/>
          </p:nvSpPr>
          <p:spPr>
            <a:xfrm>
              <a:off x="4789265" y="974592"/>
              <a:ext cx="722630" cy="596900"/>
            </a:xfrm>
            <a:custGeom>
              <a:avLst/>
              <a:gdLst/>
              <a:ahLst/>
              <a:cxnLst/>
              <a:rect l="l" t="t" r="r" b="b"/>
              <a:pathLst>
                <a:path w="722629" h="596900">
                  <a:moveTo>
                    <a:pt x="0" y="596658"/>
                  </a:moveTo>
                  <a:lnTo>
                    <a:pt x="361276" y="596658"/>
                  </a:lnTo>
                  <a:lnTo>
                    <a:pt x="361276" y="0"/>
                  </a:lnTo>
                  <a:lnTo>
                    <a:pt x="72255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26091" y="924596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0" y="100012"/>
                  </a:moveTo>
                  <a:lnTo>
                    <a:pt x="85725" y="49999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89267" y="1521251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0"/>
                  </a:moveTo>
                  <a:lnTo>
                    <a:pt x="0" y="49999"/>
                  </a:lnTo>
                  <a:lnTo>
                    <a:pt x="85725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89265" y="1746503"/>
              <a:ext cx="722630" cy="0"/>
            </a:xfrm>
            <a:custGeom>
              <a:avLst/>
              <a:gdLst/>
              <a:ahLst/>
              <a:cxnLst/>
              <a:rect l="l" t="t" r="r" b="b"/>
              <a:pathLst>
                <a:path w="722629">
                  <a:moveTo>
                    <a:pt x="0" y="0"/>
                  </a:moveTo>
                  <a:lnTo>
                    <a:pt x="72255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26091" y="1696493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0" y="0"/>
                  </a:moveTo>
                  <a:lnTo>
                    <a:pt x="85725" y="50012"/>
                  </a:lnTo>
                  <a:lnTo>
                    <a:pt x="0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89267" y="1696492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100012"/>
                  </a:moveTo>
                  <a:lnTo>
                    <a:pt x="0" y="50012"/>
                  </a:lnTo>
                  <a:lnTo>
                    <a:pt x="857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0296" y="614934"/>
              <a:ext cx="2659379" cy="909827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109460" y="717044"/>
              <a:ext cx="1008380" cy="695960"/>
            </a:xfrm>
            <a:custGeom>
              <a:avLst/>
              <a:gdLst/>
              <a:ahLst/>
              <a:cxnLst/>
              <a:rect l="l" t="t" r="r" b="b"/>
              <a:pathLst>
                <a:path w="1008379" h="695960">
                  <a:moveTo>
                    <a:pt x="892175" y="0"/>
                  </a:moveTo>
                  <a:lnTo>
                    <a:pt x="115951" y="0"/>
                  </a:lnTo>
                  <a:lnTo>
                    <a:pt x="70819" y="9112"/>
                  </a:lnTo>
                  <a:lnTo>
                    <a:pt x="33962" y="33962"/>
                  </a:lnTo>
                  <a:lnTo>
                    <a:pt x="9112" y="70819"/>
                  </a:lnTo>
                  <a:lnTo>
                    <a:pt x="0" y="115950"/>
                  </a:lnTo>
                  <a:lnTo>
                    <a:pt x="0" y="579755"/>
                  </a:lnTo>
                  <a:lnTo>
                    <a:pt x="9112" y="624886"/>
                  </a:lnTo>
                  <a:lnTo>
                    <a:pt x="33962" y="661743"/>
                  </a:lnTo>
                  <a:lnTo>
                    <a:pt x="70819" y="686593"/>
                  </a:lnTo>
                  <a:lnTo>
                    <a:pt x="115951" y="695705"/>
                  </a:lnTo>
                  <a:lnTo>
                    <a:pt x="892175" y="695705"/>
                  </a:lnTo>
                  <a:lnTo>
                    <a:pt x="937306" y="686593"/>
                  </a:lnTo>
                  <a:lnTo>
                    <a:pt x="974163" y="661743"/>
                  </a:lnTo>
                  <a:lnTo>
                    <a:pt x="999013" y="624886"/>
                  </a:lnTo>
                  <a:lnTo>
                    <a:pt x="1008126" y="579755"/>
                  </a:lnTo>
                  <a:lnTo>
                    <a:pt x="1008126" y="115950"/>
                  </a:lnTo>
                  <a:lnTo>
                    <a:pt x="999013" y="70819"/>
                  </a:lnTo>
                  <a:lnTo>
                    <a:pt x="974163" y="33962"/>
                  </a:lnTo>
                  <a:lnTo>
                    <a:pt x="937306" y="9112"/>
                  </a:lnTo>
                  <a:lnTo>
                    <a:pt x="8921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7292041" y="815131"/>
            <a:ext cx="6419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 algn="just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Health </a:t>
            </a:r>
            <a:r>
              <a:rPr sz="1000" b="1" dirty="0">
                <a:latin typeface="Calibri"/>
                <a:cs typeface="Calibri"/>
              </a:rPr>
              <a:t>&amp; 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Wellbeing </a:t>
            </a:r>
            <a:r>
              <a:rPr sz="1000" b="1" dirty="0">
                <a:latin typeface="Calibri"/>
                <a:cs typeface="Calibri"/>
              </a:rPr>
              <a:t> P</a:t>
            </a:r>
            <a:r>
              <a:rPr sz="1000" b="1" spc="-5" dirty="0">
                <a:latin typeface="Calibri"/>
                <a:cs typeface="Calibri"/>
              </a:rPr>
              <a:t>ar</a:t>
            </a:r>
            <a:r>
              <a:rPr sz="1000" b="1" dirty="0">
                <a:latin typeface="Calibri"/>
                <a:cs typeface="Calibri"/>
              </a:rPr>
              <a:t>tne</a:t>
            </a:r>
            <a:r>
              <a:rPr sz="1000" b="1" spc="-5" dirty="0">
                <a:latin typeface="Calibri"/>
                <a:cs typeface="Calibri"/>
              </a:rPr>
              <a:t>r</a:t>
            </a:r>
            <a:r>
              <a:rPr sz="1000" b="1" dirty="0">
                <a:latin typeface="Calibri"/>
                <a:cs typeface="Calibri"/>
              </a:rPr>
              <a:t>sh</a:t>
            </a:r>
            <a:r>
              <a:rPr sz="1000" b="1" spc="-5" dirty="0">
                <a:latin typeface="Calibri"/>
                <a:cs typeface="Calibri"/>
              </a:rPr>
              <a:t>i</a:t>
            </a:r>
            <a:r>
              <a:rPr sz="1000" b="1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513064" y="726950"/>
            <a:ext cx="1008380" cy="696595"/>
          </a:xfrm>
          <a:custGeom>
            <a:avLst/>
            <a:gdLst/>
            <a:ahLst/>
            <a:cxnLst/>
            <a:rect l="l" t="t" r="r" b="b"/>
            <a:pathLst>
              <a:path w="1008379" h="696594">
                <a:moveTo>
                  <a:pt x="892047" y="0"/>
                </a:moveTo>
                <a:lnTo>
                  <a:pt x="116078" y="0"/>
                </a:lnTo>
                <a:lnTo>
                  <a:pt x="70894" y="9121"/>
                </a:lnTo>
                <a:lnTo>
                  <a:pt x="33997" y="33997"/>
                </a:lnTo>
                <a:lnTo>
                  <a:pt x="9121" y="70894"/>
                </a:lnTo>
                <a:lnTo>
                  <a:pt x="0" y="116077"/>
                </a:lnTo>
                <a:lnTo>
                  <a:pt x="0" y="580389"/>
                </a:lnTo>
                <a:lnTo>
                  <a:pt x="9121" y="625573"/>
                </a:lnTo>
                <a:lnTo>
                  <a:pt x="33997" y="662470"/>
                </a:lnTo>
                <a:lnTo>
                  <a:pt x="70894" y="687346"/>
                </a:lnTo>
                <a:lnTo>
                  <a:pt x="116078" y="696467"/>
                </a:lnTo>
                <a:lnTo>
                  <a:pt x="892047" y="696467"/>
                </a:lnTo>
                <a:lnTo>
                  <a:pt x="937231" y="687346"/>
                </a:lnTo>
                <a:lnTo>
                  <a:pt x="974128" y="662470"/>
                </a:lnTo>
                <a:lnTo>
                  <a:pt x="999004" y="625573"/>
                </a:lnTo>
                <a:lnTo>
                  <a:pt x="1008126" y="580389"/>
                </a:lnTo>
                <a:lnTo>
                  <a:pt x="1008126" y="116077"/>
                </a:lnTo>
                <a:lnTo>
                  <a:pt x="999004" y="70894"/>
                </a:lnTo>
                <a:lnTo>
                  <a:pt x="974128" y="33997"/>
                </a:lnTo>
                <a:lnTo>
                  <a:pt x="937231" y="9121"/>
                </a:lnTo>
                <a:lnTo>
                  <a:pt x="892047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8696263" y="825482"/>
            <a:ext cx="6419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Socio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Economic </a:t>
            </a:r>
            <a:r>
              <a:rPr sz="1000" b="1" dirty="0">
                <a:latin typeface="Calibri"/>
                <a:cs typeface="Calibri"/>
              </a:rPr>
              <a:t> P</a:t>
            </a:r>
            <a:r>
              <a:rPr sz="1000" b="1" spc="-5" dirty="0">
                <a:latin typeface="Calibri"/>
                <a:cs typeface="Calibri"/>
              </a:rPr>
              <a:t>ar</a:t>
            </a:r>
            <a:r>
              <a:rPr sz="1000" b="1" dirty="0">
                <a:latin typeface="Calibri"/>
                <a:cs typeface="Calibri"/>
              </a:rPr>
              <a:t>tne</a:t>
            </a:r>
            <a:r>
              <a:rPr sz="1000" b="1" spc="-5" dirty="0">
                <a:latin typeface="Calibri"/>
                <a:cs typeface="Calibri"/>
              </a:rPr>
              <a:t>r</a:t>
            </a:r>
            <a:r>
              <a:rPr sz="1000" b="1" dirty="0">
                <a:latin typeface="Calibri"/>
                <a:cs typeface="Calibri"/>
              </a:rPr>
              <a:t>sh</a:t>
            </a:r>
            <a:r>
              <a:rPr sz="1000" b="1" spc="-5" dirty="0">
                <a:latin typeface="Calibri"/>
                <a:cs typeface="Calibri"/>
              </a:rPr>
              <a:t>i</a:t>
            </a:r>
            <a:r>
              <a:rPr sz="1000" b="1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5540502" y="626366"/>
            <a:ext cx="2953385" cy="1184910"/>
            <a:chOff x="5540502" y="626366"/>
            <a:chExt cx="2953385" cy="1184910"/>
          </a:xfrm>
        </p:grpSpPr>
        <p:sp>
          <p:nvSpPr>
            <p:cNvPr id="116" name="object 116"/>
            <p:cNvSpPr/>
            <p:nvPr/>
          </p:nvSpPr>
          <p:spPr>
            <a:xfrm>
              <a:off x="8165687" y="1065276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>
                  <a:moveTo>
                    <a:pt x="0" y="0"/>
                  </a:moveTo>
                  <a:lnTo>
                    <a:pt x="313626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393585" y="1015264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0" y="0"/>
                  </a:moveTo>
                  <a:lnTo>
                    <a:pt x="85725" y="50012"/>
                  </a:lnTo>
                  <a:lnTo>
                    <a:pt x="0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165689" y="1015264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100012"/>
                  </a:moveTo>
                  <a:lnTo>
                    <a:pt x="0" y="50012"/>
                  </a:lnTo>
                  <a:lnTo>
                    <a:pt x="857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576917" y="974598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5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26452" y="924586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0" y="0"/>
                  </a:moveTo>
                  <a:lnTo>
                    <a:pt x="85725" y="50012"/>
                  </a:lnTo>
                  <a:lnTo>
                    <a:pt x="0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576919" y="924586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100012"/>
                  </a:moveTo>
                  <a:lnTo>
                    <a:pt x="0" y="50012"/>
                  </a:lnTo>
                  <a:lnTo>
                    <a:pt x="857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576917" y="1746504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15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576919" y="1696492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100012"/>
                  </a:moveTo>
                  <a:lnTo>
                    <a:pt x="0" y="50012"/>
                  </a:lnTo>
                  <a:lnTo>
                    <a:pt x="8572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80248" y="1553051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38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030246" y="1553053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540502" y="626366"/>
              <a:ext cx="1008380" cy="696595"/>
            </a:xfrm>
            <a:custGeom>
              <a:avLst/>
              <a:gdLst/>
              <a:ahLst/>
              <a:cxnLst/>
              <a:rect l="l" t="t" r="r" b="b"/>
              <a:pathLst>
                <a:path w="1008379" h="696594">
                  <a:moveTo>
                    <a:pt x="892047" y="0"/>
                  </a:moveTo>
                  <a:lnTo>
                    <a:pt x="116078" y="0"/>
                  </a:lnTo>
                  <a:lnTo>
                    <a:pt x="70894" y="9121"/>
                  </a:lnTo>
                  <a:lnTo>
                    <a:pt x="33997" y="33997"/>
                  </a:lnTo>
                  <a:lnTo>
                    <a:pt x="9121" y="70894"/>
                  </a:lnTo>
                  <a:lnTo>
                    <a:pt x="0" y="116077"/>
                  </a:lnTo>
                  <a:lnTo>
                    <a:pt x="0" y="580389"/>
                  </a:lnTo>
                  <a:lnTo>
                    <a:pt x="9121" y="625573"/>
                  </a:lnTo>
                  <a:lnTo>
                    <a:pt x="33997" y="662470"/>
                  </a:lnTo>
                  <a:lnTo>
                    <a:pt x="70894" y="687346"/>
                  </a:lnTo>
                  <a:lnTo>
                    <a:pt x="116078" y="696467"/>
                  </a:lnTo>
                  <a:lnTo>
                    <a:pt x="892047" y="696467"/>
                  </a:lnTo>
                  <a:lnTo>
                    <a:pt x="937231" y="687346"/>
                  </a:lnTo>
                  <a:lnTo>
                    <a:pt x="974128" y="662470"/>
                  </a:lnTo>
                  <a:lnTo>
                    <a:pt x="999004" y="625573"/>
                  </a:lnTo>
                  <a:lnTo>
                    <a:pt x="1008126" y="580389"/>
                  </a:lnTo>
                  <a:lnTo>
                    <a:pt x="1008126" y="116077"/>
                  </a:lnTo>
                  <a:lnTo>
                    <a:pt x="999004" y="70894"/>
                  </a:lnTo>
                  <a:lnTo>
                    <a:pt x="974128" y="33997"/>
                  </a:lnTo>
                  <a:lnTo>
                    <a:pt x="937231" y="9121"/>
                  </a:lnTo>
                  <a:lnTo>
                    <a:pt x="8920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5799428" y="724665"/>
            <a:ext cx="4908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St</a:t>
            </a:r>
            <a:r>
              <a:rPr sz="1000" b="1" spc="-5" dirty="0">
                <a:latin typeface="Calibri"/>
                <a:cs typeface="Calibri"/>
              </a:rPr>
              <a:t>ra</a:t>
            </a:r>
            <a:r>
              <a:rPr sz="1000" b="1" dirty="0">
                <a:latin typeface="Calibri"/>
                <a:cs typeface="Calibri"/>
              </a:rPr>
              <a:t>te</a:t>
            </a:r>
            <a:r>
              <a:rPr sz="1000" b="1" spc="-5" dirty="0">
                <a:latin typeface="Calibri"/>
                <a:cs typeface="Calibri"/>
              </a:rPr>
              <a:t>gi</a:t>
            </a:r>
            <a:r>
              <a:rPr sz="1000" b="1" dirty="0">
                <a:latin typeface="Calibri"/>
                <a:cs typeface="Calibri"/>
              </a:rPr>
              <a:t>c  Intent 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Func</a:t>
            </a:r>
            <a:r>
              <a:rPr sz="1000" b="1" spc="-5" dirty="0">
                <a:latin typeface="Calibri"/>
                <a:cs typeface="Calibri"/>
              </a:rPr>
              <a:t>ti</a:t>
            </a:r>
            <a:r>
              <a:rPr sz="1000" b="1" dirty="0">
                <a:latin typeface="Calibri"/>
                <a:cs typeface="Calibri"/>
              </a:rPr>
              <a:t>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540502" y="1433323"/>
            <a:ext cx="1008380" cy="626745"/>
          </a:xfrm>
          <a:custGeom>
            <a:avLst/>
            <a:gdLst/>
            <a:ahLst/>
            <a:cxnLst/>
            <a:rect l="l" t="t" r="r" b="b"/>
            <a:pathLst>
              <a:path w="1008379" h="626744">
                <a:moveTo>
                  <a:pt x="903732" y="0"/>
                </a:moveTo>
                <a:lnTo>
                  <a:pt x="104394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4"/>
                </a:lnTo>
                <a:lnTo>
                  <a:pt x="0" y="521970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4" y="626364"/>
                </a:lnTo>
                <a:lnTo>
                  <a:pt x="903732" y="626364"/>
                </a:lnTo>
                <a:lnTo>
                  <a:pt x="944368" y="618160"/>
                </a:lnTo>
                <a:lnTo>
                  <a:pt x="977550" y="595788"/>
                </a:lnTo>
                <a:lnTo>
                  <a:pt x="999922" y="562606"/>
                </a:lnTo>
                <a:lnTo>
                  <a:pt x="1008126" y="521970"/>
                </a:lnTo>
                <a:lnTo>
                  <a:pt x="1008126" y="104394"/>
                </a:lnTo>
                <a:lnTo>
                  <a:pt x="999922" y="63757"/>
                </a:lnTo>
                <a:lnTo>
                  <a:pt x="977550" y="30575"/>
                </a:lnTo>
                <a:lnTo>
                  <a:pt x="944368" y="8203"/>
                </a:lnTo>
                <a:lnTo>
                  <a:pt x="903732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5782505" y="1520430"/>
            <a:ext cx="5238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Anchor 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Institution  </a:t>
            </a:r>
            <a:r>
              <a:rPr sz="900" b="1" spc="-5" dirty="0">
                <a:latin typeface="Calibri"/>
                <a:cs typeface="Calibri"/>
              </a:rPr>
              <a:t>Group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2550697" y="664935"/>
            <a:ext cx="3563620" cy="2310765"/>
            <a:chOff x="2550697" y="664935"/>
            <a:chExt cx="3563620" cy="2310765"/>
          </a:xfrm>
        </p:grpSpPr>
        <p:sp>
          <p:nvSpPr>
            <p:cNvPr id="131" name="object 131"/>
            <p:cNvSpPr/>
            <p:nvPr/>
          </p:nvSpPr>
          <p:spPr>
            <a:xfrm>
              <a:off x="6059805" y="1246060"/>
              <a:ext cx="0" cy="198755"/>
            </a:xfrm>
            <a:custGeom>
              <a:avLst/>
              <a:gdLst/>
              <a:ahLst/>
              <a:cxnLst/>
              <a:rect l="l" t="t" r="r" b="b"/>
              <a:pathLst>
                <a:path h="198755">
                  <a:moveTo>
                    <a:pt x="0" y="0"/>
                  </a:moveTo>
                  <a:lnTo>
                    <a:pt x="0" y="1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15360" y="136830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15360" y="124606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799588" y="729234"/>
              <a:ext cx="0" cy="2182495"/>
            </a:xfrm>
            <a:custGeom>
              <a:avLst/>
              <a:gdLst/>
              <a:ahLst/>
              <a:cxnLst/>
              <a:rect l="l" t="t" r="r" b="b"/>
              <a:pathLst>
                <a:path h="2182495">
                  <a:moveTo>
                    <a:pt x="0" y="0"/>
                  </a:moveTo>
                  <a:lnTo>
                    <a:pt x="0" y="218194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71843" y="729234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253199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71842" y="679222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29">
                  <a:moveTo>
                    <a:pt x="85725" y="0"/>
                  </a:moveTo>
                  <a:lnTo>
                    <a:pt x="0" y="50012"/>
                  </a:lnTo>
                  <a:lnTo>
                    <a:pt x="85725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64991" y="2910839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23481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64984" y="2860828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0"/>
                  </a:moveTo>
                  <a:lnTo>
                    <a:pt x="0" y="50012"/>
                  </a:lnTo>
                  <a:lnTo>
                    <a:pt x="85725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8878674" y="5854186"/>
            <a:ext cx="7296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People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&amp;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Culture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1096999" y="4878609"/>
            <a:ext cx="8211184" cy="717550"/>
            <a:chOff x="1096999" y="4878609"/>
            <a:chExt cx="8211184" cy="717550"/>
          </a:xfrm>
        </p:grpSpPr>
        <p:sp>
          <p:nvSpPr>
            <p:cNvPr id="141" name="object 141"/>
            <p:cNvSpPr/>
            <p:nvPr/>
          </p:nvSpPr>
          <p:spPr>
            <a:xfrm>
              <a:off x="1161293" y="4892897"/>
              <a:ext cx="3227070" cy="671830"/>
            </a:xfrm>
            <a:custGeom>
              <a:avLst/>
              <a:gdLst/>
              <a:ahLst/>
              <a:cxnLst/>
              <a:rect l="l" t="t" r="r" b="b"/>
              <a:pathLst>
                <a:path w="3227070" h="671829">
                  <a:moveTo>
                    <a:pt x="3226549" y="0"/>
                  </a:moveTo>
                  <a:lnTo>
                    <a:pt x="3226549" y="335838"/>
                  </a:lnTo>
                  <a:lnTo>
                    <a:pt x="0" y="335838"/>
                  </a:lnTo>
                  <a:lnTo>
                    <a:pt x="0" y="67167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111286" y="5478849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30" h="85725">
                  <a:moveTo>
                    <a:pt x="100012" y="0"/>
                  </a:moveTo>
                  <a:lnTo>
                    <a:pt x="49999" y="8572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337839" y="4892899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34200" y="5243417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606"/>
                  </a:moveTo>
                  <a:lnTo>
                    <a:pt x="0" y="155473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884198" y="5243414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85725"/>
                  </a:moveTo>
                  <a:lnTo>
                    <a:pt x="49999" y="0"/>
                  </a:lnTo>
                  <a:lnTo>
                    <a:pt x="0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884198" y="5492297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0"/>
                  </a:moveTo>
                  <a:lnTo>
                    <a:pt x="49999" y="85724"/>
                  </a:lnTo>
                  <a:lnTo>
                    <a:pt x="10001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779770" y="5243417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606"/>
                  </a:moveTo>
                  <a:lnTo>
                    <a:pt x="0" y="167297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729767" y="5243414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85725"/>
                  </a:moveTo>
                  <a:lnTo>
                    <a:pt x="49999" y="0"/>
                  </a:lnTo>
                  <a:lnTo>
                    <a:pt x="0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729768" y="5492297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0"/>
                  </a:moveTo>
                  <a:lnTo>
                    <a:pt x="49999" y="85724"/>
                  </a:lnTo>
                  <a:lnTo>
                    <a:pt x="10001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28922" y="5228843"/>
              <a:ext cx="4914900" cy="325120"/>
            </a:xfrm>
            <a:custGeom>
              <a:avLst/>
              <a:gdLst/>
              <a:ahLst/>
              <a:cxnLst/>
              <a:rect l="l" t="t" r="r" b="b"/>
              <a:pathLst>
                <a:path w="4914900" h="325120">
                  <a:moveTo>
                    <a:pt x="0" y="0"/>
                  </a:moveTo>
                  <a:lnTo>
                    <a:pt x="4914480" y="0"/>
                  </a:lnTo>
                  <a:lnTo>
                    <a:pt x="4914480" y="32463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193396" y="5467754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0"/>
                  </a:moveTo>
                  <a:lnTo>
                    <a:pt x="49999" y="8572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13191" y="5257127"/>
              <a:ext cx="5715" cy="296545"/>
            </a:xfrm>
            <a:custGeom>
              <a:avLst/>
              <a:gdLst/>
              <a:ahLst/>
              <a:cxnLst/>
              <a:rect l="l" t="t" r="r" b="b"/>
              <a:pathLst>
                <a:path w="5714" h="296545">
                  <a:moveTo>
                    <a:pt x="5499" y="0"/>
                  </a:moveTo>
                  <a:lnTo>
                    <a:pt x="0" y="2963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264780" y="5466854"/>
              <a:ext cx="100330" cy="86995"/>
            </a:xfrm>
            <a:custGeom>
              <a:avLst/>
              <a:gdLst/>
              <a:ahLst/>
              <a:cxnLst/>
              <a:rect l="l" t="t" r="r" b="b"/>
              <a:pathLst>
                <a:path w="100330" h="86995">
                  <a:moveTo>
                    <a:pt x="0" y="0"/>
                  </a:moveTo>
                  <a:lnTo>
                    <a:pt x="48412" y="86639"/>
                  </a:lnTo>
                  <a:lnTo>
                    <a:pt x="99999" y="185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67094" y="5257127"/>
              <a:ext cx="100330" cy="86995"/>
            </a:xfrm>
            <a:custGeom>
              <a:avLst/>
              <a:gdLst/>
              <a:ahLst/>
              <a:cxnLst/>
              <a:rect l="l" t="t" r="r" b="b"/>
              <a:pathLst>
                <a:path w="100330" h="86995">
                  <a:moveTo>
                    <a:pt x="99999" y="86639"/>
                  </a:moveTo>
                  <a:lnTo>
                    <a:pt x="51600" y="0"/>
                  </a:lnTo>
                  <a:lnTo>
                    <a:pt x="0" y="8478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70910" y="5285327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5">
                  <a:moveTo>
                    <a:pt x="0" y="0"/>
                  </a:moveTo>
                  <a:lnTo>
                    <a:pt x="0" y="29634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420908" y="5495950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0"/>
                  </a:moveTo>
                  <a:lnTo>
                    <a:pt x="49999" y="8572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420908" y="5285329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25340" y="5257133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5">
                  <a:moveTo>
                    <a:pt x="0" y="0"/>
                  </a:moveTo>
                  <a:lnTo>
                    <a:pt x="0" y="29634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75340" y="5467756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0"/>
                  </a:moveTo>
                  <a:lnTo>
                    <a:pt x="49999" y="8572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75340" y="5257135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088629" y="5213699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334606"/>
                  </a:moveTo>
                  <a:lnTo>
                    <a:pt x="0" y="155473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038627" y="5213696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100012" y="85725"/>
                  </a:moveTo>
                  <a:lnTo>
                    <a:pt x="49999" y="0"/>
                  </a:lnTo>
                  <a:lnTo>
                    <a:pt x="0" y="857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38629" y="5462578"/>
              <a:ext cx="100330" cy="85725"/>
            </a:xfrm>
            <a:custGeom>
              <a:avLst/>
              <a:gdLst/>
              <a:ahLst/>
              <a:cxnLst/>
              <a:rect l="l" t="t" r="r" b="b"/>
              <a:pathLst>
                <a:path w="100329" h="85725">
                  <a:moveTo>
                    <a:pt x="0" y="0"/>
                  </a:moveTo>
                  <a:lnTo>
                    <a:pt x="49999" y="85725"/>
                  </a:lnTo>
                  <a:lnTo>
                    <a:pt x="10001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>
            <a:spLocks noGrp="1"/>
          </p:cNvSpPr>
          <p:nvPr>
            <p:ph type="title"/>
          </p:nvPr>
        </p:nvSpPr>
        <p:spPr>
          <a:xfrm>
            <a:off x="218682" y="129443"/>
            <a:ext cx="267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Current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Interim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Governance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7" name="object 1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168" name="object 1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165" name="object 165"/>
          <p:cNvSpPr txBox="1"/>
          <p:nvPr/>
        </p:nvSpPr>
        <p:spPr>
          <a:xfrm>
            <a:off x="3696860" y="54646"/>
            <a:ext cx="1906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*Our </a:t>
            </a:r>
            <a:r>
              <a:rPr sz="1400" b="1" spc="-10" dirty="0">
                <a:latin typeface="Calibri"/>
                <a:cs typeface="Calibri"/>
              </a:rPr>
              <a:t>Governance </a:t>
            </a:r>
            <a:r>
              <a:rPr sz="1400" b="1" spc="-5" dirty="0">
                <a:latin typeface="Calibri"/>
                <a:cs typeface="Calibri"/>
              </a:rPr>
              <a:t>is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currently </a:t>
            </a:r>
            <a:r>
              <a:rPr sz="1400" b="1" spc="-5" dirty="0">
                <a:latin typeface="Calibri"/>
                <a:cs typeface="Calibri"/>
              </a:rPr>
              <a:t>under </a:t>
            </a:r>
            <a:r>
              <a:rPr sz="1400" b="1" spc="-10" dirty="0">
                <a:latin typeface="Calibri"/>
                <a:cs typeface="Calibri"/>
              </a:rPr>
              <a:t>review </a:t>
            </a:r>
            <a:r>
              <a:rPr sz="1400" b="1" spc="-5" dirty="0">
                <a:latin typeface="Calibri"/>
                <a:cs typeface="Calibri"/>
              </a:rPr>
              <a:t>as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part of the </a:t>
            </a:r>
            <a:r>
              <a:rPr sz="1400" b="1" spc="-10" dirty="0">
                <a:latin typeface="Calibri"/>
                <a:cs typeface="Calibri"/>
              </a:rPr>
              <a:t>ICS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developments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1554" y="257104"/>
            <a:ext cx="1948433" cy="4854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055" y="263191"/>
            <a:ext cx="693800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Emerging</a:t>
            </a: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JUCD</a:t>
            </a:r>
            <a:r>
              <a:rPr sz="2000" b="1" spc="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ICS</a:t>
            </a: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Operating</a:t>
            </a: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Model/</a:t>
            </a:r>
            <a:r>
              <a:rPr sz="2000" b="1" spc="-1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Design</a:t>
            </a: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Framework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7472" y="885444"/>
            <a:ext cx="7210425" cy="5642610"/>
          </a:xfrm>
          <a:custGeom>
            <a:avLst/>
            <a:gdLst/>
            <a:ahLst/>
            <a:cxnLst/>
            <a:rect l="l" t="t" r="r" b="b"/>
            <a:pathLst>
              <a:path w="7210425" h="5642609">
                <a:moveTo>
                  <a:pt x="7210044" y="0"/>
                </a:moveTo>
                <a:lnTo>
                  <a:pt x="0" y="0"/>
                </a:lnTo>
                <a:lnTo>
                  <a:pt x="0" y="5642610"/>
                </a:lnTo>
                <a:lnTo>
                  <a:pt x="7210044" y="5642610"/>
                </a:lnTo>
                <a:lnTo>
                  <a:pt x="7210044" y="0"/>
                </a:lnTo>
                <a:close/>
              </a:path>
            </a:pathLst>
          </a:custGeom>
          <a:solidFill>
            <a:srgbClr val="E6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00036" y="3254300"/>
            <a:ext cx="2398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941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Clinical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 Professional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Leadership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Decision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Making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3745" y="750569"/>
            <a:ext cx="7398384" cy="3535679"/>
            <a:chOff x="253745" y="750569"/>
            <a:chExt cx="7398384" cy="353567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6" y="1617726"/>
              <a:ext cx="235457" cy="26685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1104" y="1779142"/>
              <a:ext cx="0" cy="2306320"/>
            </a:xfrm>
            <a:custGeom>
              <a:avLst/>
              <a:gdLst/>
              <a:ahLst/>
              <a:cxnLst/>
              <a:rect l="l" t="t" r="r" b="b"/>
              <a:pathLst>
                <a:path h="2306320">
                  <a:moveTo>
                    <a:pt x="0" y="0"/>
                  </a:moveTo>
                  <a:lnTo>
                    <a:pt x="0" y="2306129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3005" y="1715655"/>
              <a:ext cx="76200" cy="2433320"/>
            </a:xfrm>
            <a:custGeom>
              <a:avLst/>
              <a:gdLst/>
              <a:ahLst/>
              <a:cxnLst/>
              <a:rect l="l" t="t" r="r" b="b"/>
              <a:pathLst>
                <a:path w="76200" h="2433320">
                  <a:moveTo>
                    <a:pt x="76200" y="2356929"/>
                  </a:moveTo>
                  <a:lnTo>
                    <a:pt x="0" y="2356929"/>
                  </a:lnTo>
                  <a:lnTo>
                    <a:pt x="38100" y="2433129"/>
                  </a:lnTo>
                  <a:lnTo>
                    <a:pt x="76200" y="2356929"/>
                  </a:lnTo>
                  <a:close/>
                </a:path>
                <a:path w="76200" h="2433320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6129" y="1617726"/>
              <a:ext cx="235457" cy="26685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53859" y="1779142"/>
              <a:ext cx="0" cy="2306320"/>
            </a:xfrm>
            <a:custGeom>
              <a:avLst/>
              <a:gdLst/>
              <a:ahLst/>
              <a:cxnLst/>
              <a:rect l="l" t="t" r="r" b="b"/>
              <a:pathLst>
                <a:path h="2306320">
                  <a:moveTo>
                    <a:pt x="0" y="0"/>
                  </a:moveTo>
                  <a:lnTo>
                    <a:pt x="0" y="2306129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5759" y="1715655"/>
              <a:ext cx="76200" cy="2433320"/>
            </a:xfrm>
            <a:custGeom>
              <a:avLst/>
              <a:gdLst/>
              <a:ahLst/>
              <a:cxnLst/>
              <a:rect l="l" t="t" r="r" b="b"/>
              <a:pathLst>
                <a:path w="76200" h="2433320">
                  <a:moveTo>
                    <a:pt x="76200" y="2356929"/>
                  </a:moveTo>
                  <a:lnTo>
                    <a:pt x="0" y="2356929"/>
                  </a:lnTo>
                  <a:lnTo>
                    <a:pt x="38100" y="2433129"/>
                  </a:lnTo>
                  <a:lnTo>
                    <a:pt x="76200" y="2356929"/>
                  </a:lnTo>
                  <a:close/>
                </a:path>
                <a:path w="76200" h="2433320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2795" y="769619"/>
              <a:ext cx="7360284" cy="2334260"/>
            </a:xfrm>
            <a:custGeom>
              <a:avLst/>
              <a:gdLst/>
              <a:ahLst/>
              <a:cxnLst/>
              <a:rect l="l" t="t" r="r" b="b"/>
              <a:pathLst>
                <a:path w="7360284" h="2334260">
                  <a:moveTo>
                    <a:pt x="0" y="2334005"/>
                  </a:moveTo>
                  <a:lnTo>
                    <a:pt x="7360005" y="2334005"/>
                  </a:lnTo>
                  <a:lnTo>
                    <a:pt x="7360005" y="0"/>
                  </a:lnTo>
                  <a:lnTo>
                    <a:pt x="0" y="0"/>
                  </a:lnTo>
                  <a:lnTo>
                    <a:pt x="0" y="2334005"/>
                  </a:lnTo>
                  <a:close/>
                </a:path>
              </a:pathLst>
            </a:custGeom>
            <a:ln w="38100">
              <a:solidFill>
                <a:srgbClr val="7793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646" y="1307495"/>
            <a:ext cx="374015" cy="1295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b="1" spc="-15" dirty="0">
                <a:latin typeface="Calibri"/>
                <a:cs typeface="Calibri"/>
              </a:rPr>
              <a:t>Strategic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Planning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endParaRPr sz="1200">
              <a:latin typeface="Calibri"/>
              <a:cs typeface="Calibri"/>
            </a:endParaRPr>
          </a:p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Priority </a:t>
            </a:r>
            <a:r>
              <a:rPr sz="1200" b="1" spc="-15" dirty="0">
                <a:latin typeface="Calibri"/>
                <a:cs typeface="Calibri"/>
              </a:rPr>
              <a:t>Setting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43450" y="2004822"/>
            <a:ext cx="5062855" cy="560070"/>
          </a:xfrm>
          <a:custGeom>
            <a:avLst/>
            <a:gdLst/>
            <a:ahLst/>
            <a:cxnLst/>
            <a:rect l="l" t="t" r="r" b="b"/>
            <a:pathLst>
              <a:path w="5062855" h="560069">
                <a:moveTo>
                  <a:pt x="4960645" y="0"/>
                </a:moveTo>
                <a:lnTo>
                  <a:pt x="102095" y="0"/>
                </a:lnTo>
                <a:lnTo>
                  <a:pt x="62344" y="7327"/>
                </a:lnTo>
                <a:lnTo>
                  <a:pt x="29895" y="27305"/>
                </a:lnTo>
                <a:lnTo>
                  <a:pt x="8026" y="56946"/>
                </a:lnTo>
                <a:lnTo>
                  <a:pt x="0" y="93256"/>
                </a:lnTo>
                <a:lnTo>
                  <a:pt x="0" y="466267"/>
                </a:lnTo>
                <a:lnTo>
                  <a:pt x="8026" y="502577"/>
                </a:lnTo>
                <a:lnTo>
                  <a:pt x="29895" y="532218"/>
                </a:lnTo>
                <a:lnTo>
                  <a:pt x="62344" y="552196"/>
                </a:lnTo>
                <a:lnTo>
                  <a:pt x="102095" y="559523"/>
                </a:lnTo>
                <a:lnTo>
                  <a:pt x="4960645" y="559523"/>
                </a:lnTo>
                <a:lnTo>
                  <a:pt x="5000396" y="552196"/>
                </a:lnTo>
                <a:lnTo>
                  <a:pt x="5032844" y="532218"/>
                </a:lnTo>
                <a:lnTo>
                  <a:pt x="5054714" y="502577"/>
                </a:lnTo>
                <a:lnTo>
                  <a:pt x="5062728" y="466267"/>
                </a:lnTo>
                <a:lnTo>
                  <a:pt x="5062728" y="93256"/>
                </a:lnTo>
                <a:lnTo>
                  <a:pt x="5054714" y="56946"/>
                </a:lnTo>
                <a:lnTo>
                  <a:pt x="5032844" y="27305"/>
                </a:lnTo>
                <a:lnTo>
                  <a:pt x="5000396" y="7327"/>
                </a:lnTo>
                <a:lnTo>
                  <a:pt x="496064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3291" y="2175362"/>
            <a:ext cx="1370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Integrated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1725" y="1086611"/>
            <a:ext cx="1752600" cy="576580"/>
          </a:xfrm>
          <a:custGeom>
            <a:avLst/>
            <a:gdLst/>
            <a:ahLst/>
            <a:cxnLst/>
            <a:rect l="l" t="t" r="r" b="b"/>
            <a:pathLst>
              <a:path w="1752600" h="576580">
                <a:moveTo>
                  <a:pt x="1752053" y="96088"/>
                </a:moveTo>
                <a:lnTo>
                  <a:pt x="1744408" y="58686"/>
                </a:lnTo>
                <a:lnTo>
                  <a:pt x="1723567" y="28143"/>
                </a:lnTo>
                <a:lnTo>
                  <a:pt x="1692656" y="7556"/>
                </a:lnTo>
                <a:lnTo>
                  <a:pt x="1654810" y="0"/>
                </a:lnTo>
                <a:lnTo>
                  <a:pt x="97243" y="0"/>
                </a:lnTo>
                <a:lnTo>
                  <a:pt x="59397" y="7556"/>
                </a:lnTo>
                <a:lnTo>
                  <a:pt x="28486" y="28143"/>
                </a:lnTo>
                <a:lnTo>
                  <a:pt x="7645" y="58686"/>
                </a:lnTo>
                <a:lnTo>
                  <a:pt x="0" y="96088"/>
                </a:lnTo>
                <a:lnTo>
                  <a:pt x="0" y="480466"/>
                </a:lnTo>
                <a:lnTo>
                  <a:pt x="7645" y="517867"/>
                </a:lnTo>
                <a:lnTo>
                  <a:pt x="28486" y="548411"/>
                </a:lnTo>
                <a:lnTo>
                  <a:pt x="59397" y="569010"/>
                </a:lnTo>
                <a:lnTo>
                  <a:pt x="97243" y="576567"/>
                </a:lnTo>
                <a:lnTo>
                  <a:pt x="1654810" y="576567"/>
                </a:lnTo>
                <a:lnTo>
                  <a:pt x="1692656" y="569010"/>
                </a:lnTo>
                <a:lnTo>
                  <a:pt x="1723567" y="548411"/>
                </a:lnTo>
                <a:lnTo>
                  <a:pt x="1744408" y="517867"/>
                </a:lnTo>
                <a:lnTo>
                  <a:pt x="1752053" y="480466"/>
                </a:lnTo>
                <a:lnTo>
                  <a:pt x="1752053" y="9608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98210" y="1174762"/>
            <a:ext cx="66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  HWBB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57088" y="1086611"/>
            <a:ext cx="1751330" cy="576580"/>
          </a:xfrm>
          <a:custGeom>
            <a:avLst/>
            <a:gdLst/>
            <a:ahLst/>
            <a:cxnLst/>
            <a:rect l="l" t="t" r="r" b="b"/>
            <a:pathLst>
              <a:path w="1751329" h="576580">
                <a:moveTo>
                  <a:pt x="1751291" y="96088"/>
                </a:moveTo>
                <a:lnTo>
                  <a:pt x="1743646" y="58686"/>
                </a:lnTo>
                <a:lnTo>
                  <a:pt x="1722818" y="28143"/>
                </a:lnTo>
                <a:lnTo>
                  <a:pt x="1691919" y="7556"/>
                </a:lnTo>
                <a:lnTo>
                  <a:pt x="1654086" y="0"/>
                </a:lnTo>
                <a:lnTo>
                  <a:pt x="97205" y="0"/>
                </a:lnTo>
                <a:lnTo>
                  <a:pt x="59372" y="7556"/>
                </a:lnTo>
                <a:lnTo>
                  <a:pt x="28473" y="28143"/>
                </a:lnTo>
                <a:lnTo>
                  <a:pt x="7632" y="58686"/>
                </a:lnTo>
                <a:lnTo>
                  <a:pt x="0" y="96088"/>
                </a:lnTo>
                <a:lnTo>
                  <a:pt x="0" y="480466"/>
                </a:lnTo>
                <a:lnTo>
                  <a:pt x="7632" y="517867"/>
                </a:lnTo>
                <a:lnTo>
                  <a:pt x="28473" y="548411"/>
                </a:lnTo>
                <a:lnTo>
                  <a:pt x="59372" y="569010"/>
                </a:lnTo>
                <a:lnTo>
                  <a:pt x="97205" y="576567"/>
                </a:lnTo>
                <a:lnTo>
                  <a:pt x="1654086" y="576567"/>
                </a:lnTo>
                <a:lnTo>
                  <a:pt x="1691919" y="569010"/>
                </a:lnTo>
                <a:lnTo>
                  <a:pt x="1722818" y="548411"/>
                </a:lnTo>
                <a:lnTo>
                  <a:pt x="1743646" y="517867"/>
                </a:lnTo>
                <a:lnTo>
                  <a:pt x="1751291" y="480466"/>
                </a:lnTo>
                <a:lnTo>
                  <a:pt x="1751291" y="96088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83685" y="1213740"/>
            <a:ext cx="1169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Derbyshire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  <a:p>
            <a:pPr marL="49022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HWBB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07639" y="1086991"/>
            <a:ext cx="1946275" cy="578485"/>
          </a:xfrm>
          <a:custGeom>
            <a:avLst/>
            <a:gdLst/>
            <a:ahLst/>
            <a:cxnLst/>
            <a:rect l="l" t="t" r="r" b="b"/>
            <a:pathLst>
              <a:path w="1946275" h="578485">
                <a:moveTo>
                  <a:pt x="0" y="96392"/>
                </a:moveTo>
                <a:lnTo>
                  <a:pt x="7658" y="58877"/>
                </a:lnTo>
                <a:lnTo>
                  <a:pt x="28562" y="28244"/>
                </a:lnTo>
                <a:lnTo>
                  <a:pt x="59537" y="7581"/>
                </a:lnTo>
                <a:lnTo>
                  <a:pt x="97485" y="0"/>
                </a:lnTo>
                <a:lnTo>
                  <a:pt x="1848256" y="0"/>
                </a:lnTo>
                <a:lnTo>
                  <a:pt x="1886191" y="7581"/>
                </a:lnTo>
                <a:lnTo>
                  <a:pt x="1917179" y="28244"/>
                </a:lnTo>
                <a:lnTo>
                  <a:pt x="1938070" y="58877"/>
                </a:lnTo>
                <a:lnTo>
                  <a:pt x="1945741" y="96392"/>
                </a:lnTo>
                <a:lnTo>
                  <a:pt x="1945741" y="481964"/>
                </a:lnTo>
                <a:lnTo>
                  <a:pt x="1938070" y="519480"/>
                </a:lnTo>
                <a:lnTo>
                  <a:pt x="1917179" y="550125"/>
                </a:lnTo>
                <a:lnTo>
                  <a:pt x="1886191" y="570776"/>
                </a:lnTo>
                <a:lnTo>
                  <a:pt x="1848256" y="578357"/>
                </a:lnTo>
                <a:lnTo>
                  <a:pt x="97485" y="578357"/>
                </a:lnTo>
                <a:lnTo>
                  <a:pt x="59537" y="570776"/>
                </a:lnTo>
                <a:lnTo>
                  <a:pt x="28562" y="550125"/>
                </a:lnTo>
                <a:lnTo>
                  <a:pt x="7658" y="519480"/>
                </a:lnTo>
                <a:lnTo>
                  <a:pt x="0" y="481964"/>
                </a:lnTo>
                <a:lnTo>
                  <a:pt x="0" y="96392"/>
                </a:lnTo>
                <a:close/>
              </a:path>
            </a:pathLst>
          </a:custGeom>
          <a:ln w="28575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87736" y="1097674"/>
            <a:ext cx="1428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Derby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229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Derbyshire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Integrated Care</a:t>
            </a:r>
            <a:endParaRPr sz="120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Partnership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3745" y="1290828"/>
            <a:ext cx="7398384" cy="5330825"/>
            <a:chOff x="253745" y="1290828"/>
            <a:chExt cx="7398384" cy="533082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098" y="1290828"/>
              <a:ext cx="518159" cy="1904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42819" y="1326098"/>
              <a:ext cx="83185" cy="81915"/>
            </a:xfrm>
            <a:custGeom>
              <a:avLst/>
              <a:gdLst/>
              <a:ahLst/>
              <a:cxnLst/>
              <a:rect l="l" t="t" r="r" b="b"/>
              <a:pathLst>
                <a:path w="83185" h="81915">
                  <a:moveTo>
                    <a:pt x="82143" y="0"/>
                  </a:moveTo>
                  <a:lnTo>
                    <a:pt x="0" y="41262"/>
                  </a:lnTo>
                  <a:lnTo>
                    <a:pt x="82689" y="81699"/>
                  </a:lnTo>
                  <a:lnTo>
                    <a:pt x="82461" y="47790"/>
                  </a:lnTo>
                  <a:lnTo>
                    <a:pt x="68681" y="47790"/>
                  </a:lnTo>
                  <a:lnTo>
                    <a:pt x="68681" y="34175"/>
                  </a:lnTo>
                  <a:lnTo>
                    <a:pt x="82372" y="34099"/>
                  </a:lnTo>
                  <a:lnTo>
                    <a:pt x="82143" y="0"/>
                  </a:lnTo>
                  <a:close/>
                </a:path>
              </a:pathLst>
            </a:custGeom>
            <a:ln w="25399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8246" y="1346078"/>
              <a:ext cx="107848" cy="7306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11501" y="136019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690" y="0"/>
                  </a:moveTo>
                  <a:lnTo>
                    <a:pt x="0" y="76"/>
                  </a:lnTo>
                  <a:lnTo>
                    <a:pt x="0" y="13690"/>
                  </a:lnTo>
                  <a:lnTo>
                    <a:pt x="13779" y="13614"/>
                  </a:lnTo>
                  <a:lnTo>
                    <a:pt x="1369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11503" y="1373814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69" h="634">
                  <a:moveTo>
                    <a:pt x="13779" y="0"/>
                  </a:moveTo>
                  <a:lnTo>
                    <a:pt x="0" y="76"/>
                  </a:lnTo>
                  <a:lnTo>
                    <a:pt x="13779" y="76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25197" y="1358853"/>
              <a:ext cx="245745" cy="15240"/>
            </a:xfrm>
            <a:custGeom>
              <a:avLst/>
              <a:gdLst/>
              <a:ahLst/>
              <a:cxnLst/>
              <a:rect l="l" t="t" r="r" b="b"/>
              <a:pathLst>
                <a:path w="245744" h="15240">
                  <a:moveTo>
                    <a:pt x="245681" y="0"/>
                  </a:moveTo>
                  <a:lnTo>
                    <a:pt x="0" y="1346"/>
                  </a:lnTo>
                  <a:lnTo>
                    <a:pt x="88" y="14960"/>
                  </a:lnTo>
                  <a:lnTo>
                    <a:pt x="245744" y="13614"/>
                  </a:lnTo>
                  <a:lnTo>
                    <a:pt x="245681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70876" y="135877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03" y="0"/>
                  </a:moveTo>
                  <a:lnTo>
                    <a:pt x="0" y="76"/>
                  </a:lnTo>
                  <a:lnTo>
                    <a:pt x="76" y="13690"/>
                  </a:lnTo>
                  <a:lnTo>
                    <a:pt x="13843" y="13614"/>
                  </a:lnTo>
                  <a:lnTo>
                    <a:pt x="13703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70707" y="1324736"/>
              <a:ext cx="69850" cy="34290"/>
            </a:xfrm>
            <a:custGeom>
              <a:avLst/>
              <a:gdLst/>
              <a:ahLst/>
              <a:cxnLst/>
              <a:rect l="l" t="t" r="r" b="b"/>
              <a:pathLst>
                <a:path w="69850" h="34290">
                  <a:moveTo>
                    <a:pt x="0" y="0"/>
                  </a:moveTo>
                  <a:lnTo>
                    <a:pt x="177" y="34112"/>
                  </a:lnTo>
                  <a:lnTo>
                    <a:pt x="69608" y="3403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7216" y="1290828"/>
              <a:ext cx="518159" cy="18973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538955" y="1372468"/>
              <a:ext cx="69215" cy="34290"/>
            </a:xfrm>
            <a:custGeom>
              <a:avLst/>
              <a:gdLst/>
              <a:ahLst/>
              <a:cxnLst/>
              <a:rect l="l" t="t" r="r" b="b"/>
              <a:pathLst>
                <a:path w="69214" h="34290">
                  <a:moveTo>
                    <a:pt x="63" y="0"/>
                  </a:moveTo>
                  <a:lnTo>
                    <a:pt x="0" y="34023"/>
                  </a:lnTo>
                  <a:lnTo>
                    <a:pt x="69037" y="12"/>
                  </a:lnTo>
                  <a:lnTo>
                    <a:pt x="63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8233" y="1312037"/>
              <a:ext cx="107823" cy="10701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39017" y="135886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25" y="0"/>
                  </a:moveTo>
                  <a:lnTo>
                    <a:pt x="0" y="13601"/>
                  </a:lnTo>
                  <a:lnTo>
                    <a:pt x="13817" y="13614"/>
                  </a:lnTo>
                  <a:lnTo>
                    <a:pt x="13817" y="12"/>
                  </a:lnTo>
                  <a:lnTo>
                    <a:pt x="25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9047" y="1324871"/>
              <a:ext cx="82550" cy="47625"/>
            </a:xfrm>
            <a:custGeom>
              <a:avLst/>
              <a:gdLst/>
              <a:ahLst/>
              <a:cxnLst/>
              <a:rect l="l" t="t" r="r" b="b"/>
              <a:pathLst>
                <a:path w="82550" h="47625">
                  <a:moveTo>
                    <a:pt x="50" y="0"/>
                  </a:moveTo>
                  <a:lnTo>
                    <a:pt x="0" y="33997"/>
                  </a:lnTo>
                  <a:lnTo>
                    <a:pt x="13792" y="34010"/>
                  </a:lnTo>
                  <a:lnTo>
                    <a:pt x="13792" y="47612"/>
                  </a:lnTo>
                  <a:lnTo>
                    <a:pt x="68935" y="47612"/>
                  </a:lnTo>
                  <a:lnTo>
                    <a:pt x="82473" y="40944"/>
                  </a:lnTo>
                  <a:lnTo>
                    <a:pt x="5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3356" y="1358620"/>
              <a:ext cx="245745" cy="13970"/>
            </a:xfrm>
            <a:custGeom>
              <a:avLst/>
              <a:gdLst/>
              <a:ahLst/>
              <a:cxnLst/>
              <a:rect l="l" t="t" r="r" b="b"/>
              <a:pathLst>
                <a:path w="245745" h="13969">
                  <a:moveTo>
                    <a:pt x="0" y="0"/>
                  </a:moveTo>
                  <a:lnTo>
                    <a:pt x="0" y="13601"/>
                  </a:lnTo>
                  <a:lnTo>
                    <a:pt x="245668" y="13843"/>
                  </a:lnTo>
                  <a:lnTo>
                    <a:pt x="245681" y="24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79618" y="135860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0"/>
                  </a:moveTo>
                  <a:lnTo>
                    <a:pt x="0" y="13601"/>
                  </a:lnTo>
                  <a:lnTo>
                    <a:pt x="13741" y="13614"/>
                  </a:lnTo>
                  <a:lnTo>
                    <a:pt x="13741" y="1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79614" y="1358607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13741" y="0"/>
                  </a:moveTo>
                  <a:lnTo>
                    <a:pt x="0" y="0"/>
                  </a:lnTo>
                  <a:lnTo>
                    <a:pt x="13741" y="12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4228" y="1565910"/>
              <a:ext cx="235457" cy="5471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3860" y="1663829"/>
              <a:ext cx="76200" cy="31156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1084" y="1565910"/>
              <a:ext cx="235457" cy="5471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0716" y="1663829"/>
              <a:ext cx="76200" cy="31156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8137" y="1565910"/>
              <a:ext cx="235457" cy="54711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7770" y="1663829"/>
              <a:ext cx="76200" cy="31156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2795" y="3739895"/>
              <a:ext cx="7360284" cy="2863215"/>
            </a:xfrm>
            <a:custGeom>
              <a:avLst/>
              <a:gdLst/>
              <a:ahLst/>
              <a:cxnLst/>
              <a:rect l="l" t="t" r="r" b="b"/>
              <a:pathLst>
                <a:path w="7360284" h="2863215">
                  <a:moveTo>
                    <a:pt x="0" y="2862694"/>
                  </a:moveTo>
                  <a:lnTo>
                    <a:pt x="7360005" y="2862694"/>
                  </a:lnTo>
                  <a:lnTo>
                    <a:pt x="7360005" y="0"/>
                  </a:lnTo>
                  <a:lnTo>
                    <a:pt x="0" y="0"/>
                  </a:lnTo>
                  <a:lnTo>
                    <a:pt x="0" y="2862694"/>
                  </a:lnTo>
                  <a:close/>
                </a:path>
              </a:pathLst>
            </a:custGeom>
            <a:ln w="38100">
              <a:solidFill>
                <a:srgbClr val="17375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48206" y="4305716"/>
            <a:ext cx="374015" cy="1612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Place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Based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Provider</a:t>
            </a:r>
            <a:endParaRPr sz="1200">
              <a:latin typeface="Calibri"/>
              <a:cs typeface="Calibri"/>
            </a:endParaRPr>
          </a:p>
          <a:p>
            <a:pPr marR="26034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ll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o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ti</a:t>
            </a:r>
            <a:r>
              <a:rPr sz="1200" b="1" spc="-5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li</a:t>
            </a:r>
            <a:r>
              <a:rPr sz="1200" b="1" spc="-20" dirty="0">
                <a:latin typeface="Calibri"/>
                <a:cs typeface="Calibri"/>
              </a:rPr>
              <a:t>v</a:t>
            </a:r>
            <a:r>
              <a:rPr sz="1200" b="1" spc="-5" dirty="0">
                <a:latin typeface="Calibri"/>
                <a:cs typeface="Calibri"/>
              </a:rPr>
              <a:t>er</a:t>
            </a:r>
            <a:r>
              <a:rPr sz="1200" b="1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51740" y="2510790"/>
            <a:ext cx="6457315" cy="3315970"/>
            <a:chOff x="951740" y="2510790"/>
            <a:chExt cx="6457315" cy="3315970"/>
          </a:xfrm>
        </p:grpSpPr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4227" y="2510790"/>
              <a:ext cx="235457" cy="181127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941957" y="2672206"/>
              <a:ext cx="0" cy="1449070"/>
            </a:xfrm>
            <a:custGeom>
              <a:avLst/>
              <a:gdLst/>
              <a:ahLst/>
              <a:cxnLst/>
              <a:rect l="l" t="t" r="r" b="b"/>
              <a:pathLst>
                <a:path h="1449070">
                  <a:moveTo>
                    <a:pt x="0" y="0"/>
                  </a:moveTo>
                  <a:lnTo>
                    <a:pt x="0" y="1448447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03857" y="2608719"/>
              <a:ext cx="76200" cy="1576070"/>
            </a:xfrm>
            <a:custGeom>
              <a:avLst/>
              <a:gdLst/>
              <a:ahLst/>
              <a:cxnLst/>
              <a:rect l="l" t="t" r="r" b="b"/>
              <a:pathLst>
                <a:path w="76200" h="1576070">
                  <a:moveTo>
                    <a:pt x="76200" y="1499247"/>
                  </a:moveTo>
                  <a:lnTo>
                    <a:pt x="0" y="1499247"/>
                  </a:lnTo>
                  <a:lnTo>
                    <a:pt x="38100" y="1575447"/>
                  </a:lnTo>
                  <a:lnTo>
                    <a:pt x="76200" y="1499247"/>
                  </a:lnTo>
                  <a:close/>
                </a:path>
                <a:path w="76200" h="1576070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4358" y="2517648"/>
              <a:ext cx="235457" cy="289636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982086" y="2679064"/>
              <a:ext cx="0" cy="2533650"/>
            </a:xfrm>
            <a:custGeom>
              <a:avLst/>
              <a:gdLst/>
              <a:ahLst/>
              <a:cxnLst/>
              <a:rect l="l" t="t" r="r" b="b"/>
              <a:pathLst>
                <a:path h="2533650">
                  <a:moveTo>
                    <a:pt x="0" y="0"/>
                  </a:moveTo>
                  <a:lnTo>
                    <a:pt x="0" y="2533535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43987" y="2615577"/>
              <a:ext cx="76200" cy="2660650"/>
            </a:xfrm>
            <a:custGeom>
              <a:avLst/>
              <a:gdLst/>
              <a:ahLst/>
              <a:cxnLst/>
              <a:rect l="l" t="t" r="r" b="b"/>
              <a:pathLst>
                <a:path w="76200" h="2660650">
                  <a:moveTo>
                    <a:pt x="76200" y="2584335"/>
                  </a:moveTo>
                  <a:lnTo>
                    <a:pt x="0" y="2584335"/>
                  </a:lnTo>
                  <a:lnTo>
                    <a:pt x="38100" y="2660535"/>
                  </a:lnTo>
                  <a:lnTo>
                    <a:pt x="76200" y="2584335"/>
                  </a:lnTo>
                  <a:close/>
                </a:path>
                <a:path w="76200" h="2660650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5757" y="2510790"/>
              <a:ext cx="235457" cy="181127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563487" y="2672206"/>
              <a:ext cx="0" cy="1449070"/>
            </a:xfrm>
            <a:custGeom>
              <a:avLst/>
              <a:gdLst/>
              <a:ahLst/>
              <a:cxnLst/>
              <a:rect l="l" t="t" r="r" b="b"/>
              <a:pathLst>
                <a:path h="1449070">
                  <a:moveTo>
                    <a:pt x="0" y="0"/>
                  </a:moveTo>
                  <a:lnTo>
                    <a:pt x="0" y="1448447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25387" y="2608719"/>
              <a:ext cx="76200" cy="1576070"/>
            </a:xfrm>
            <a:custGeom>
              <a:avLst/>
              <a:gdLst/>
              <a:ahLst/>
              <a:cxnLst/>
              <a:rect l="l" t="t" r="r" b="b"/>
              <a:pathLst>
                <a:path w="76200" h="1576070">
                  <a:moveTo>
                    <a:pt x="76200" y="1499247"/>
                  </a:moveTo>
                  <a:lnTo>
                    <a:pt x="0" y="1499247"/>
                  </a:lnTo>
                  <a:lnTo>
                    <a:pt x="38100" y="1575447"/>
                  </a:lnTo>
                  <a:lnTo>
                    <a:pt x="76200" y="1499247"/>
                  </a:lnTo>
                  <a:close/>
                </a:path>
                <a:path w="76200" h="1576070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51740" y="5276088"/>
              <a:ext cx="6457315" cy="550545"/>
            </a:xfrm>
            <a:custGeom>
              <a:avLst/>
              <a:gdLst/>
              <a:ahLst/>
              <a:cxnLst/>
              <a:rect l="l" t="t" r="r" b="b"/>
              <a:pathLst>
                <a:path w="6457315" h="550545">
                  <a:moveTo>
                    <a:pt x="6359867" y="0"/>
                  </a:moveTo>
                  <a:lnTo>
                    <a:pt x="97027" y="0"/>
                  </a:lnTo>
                  <a:lnTo>
                    <a:pt x="59258" y="7200"/>
                  </a:lnTo>
                  <a:lnTo>
                    <a:pt x="28409" y="26860"/>
                  </a:lnTo>
                  <a:lnTo>
                    <a:pt x="7619" y="56019"/>
                  </a:lnTo>
                  <a:lnTo>
                    <a:pt x="0" y="91732"/>
                  </a:lnTo>
                  <a:lnTo>
                    <a:pt x="0" y="458660"/>
                  </a:lnTo>
                  <a:lnTo>
                    <a:pt x="7619" y="494372"/>
                  </a:lnTo>
                  <a:lnTo>
                    <a:pt x="28409" y="523532"/>
                  </a:lnTo>
                  <a:lnTo>
                    <a:pt x="59258" y="543179"/>
                  </a:lnTo>
                  <a:lnTo>
                    <a:pt x="97027" y="550392"/>
                  </a:lnTo>
                  <a:lnTo>
                    <a:pt x="6359867" y="550392"/>
                  </a:lnTo>
                  <a:lnTo>
                    <a:pt x="6397650" y="543179"/>
                  </a:lnTo>
                  <a:lnTo>
                    <a:pt x="6428486" y="523532"/>
                  </a:lnTo>
                  <a:lnTo>
                    <a:pt x="6449275" y="494372"/>
                  </a:lnTo>
                  <a:lnTo>
                    <a:pt x="6456908" y="458660"/>
                  </a:lnTo>
                  <a:lnTo>
                    <a:pt x="6456908" y="91732"/>
                  </a:lnTo>
                  <a:lnTo>
                    <a:pt x="6449275" y="56019"/>
                  </a:lnTo>
                  <a:lnTo>
                    <a:pt x="6428486" y="26860"/>
                  </a:lnTo>
                  <a:lnTo>
                    <a:pt x="6397650" y="7200"/>
                  </a:lnTo>
                  <a:lnTo>
                    <a:pt x="6359867" y="0"/>
                  </a:lnTo>
                  <a:close/>
                </a:path>
              </a:pathLst>
            </a:custGeom>
            <a:solidFill>
              <a:srgbClr val="B9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081858" y="5243922"/>
            <a:ext cx="6209030" cy="6000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spc="-5" dirty="0">
                <a:latin typeface="Calibri"/>
                <a:cs typeface="Calibri"/>
              </a:rPr>
              <a:t>Collaboration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Scale: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Acute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(UC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Planned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Care),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Mental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health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Learning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Disabilities,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Ambulance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111,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out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hours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Primary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Care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encompassing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Delivery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14605" y="4511802"/>
            <a:ext cx="3585210" cy="401955"/>
          </a:xfrm>
          <a:custGeom>
            <a:avLst/>
            <a:gdLst/>
            <a:ahLst/>
            <a:cxnLst/>
            <a:rect l="l" t="t" r="r" b="b"/>
            <a:pathLst>
              <a:path w="3585210" h="401954">
                <a:moveTo>
                  <a:pt x="3510813" y="0"/>
                </a:moveTo>
                <a:lnTo>
                  <a:pt x="74244" y="0"/>
                </a:lnTo>
                <a:lnTo>
                  <a:pt x="45351" y="5257"/>
                </a:lnTo>
                <a:lnTo>
                  <a:pt x="21742" y="19608"/>
                </a:lnTo>
                <a:lnTo>
                  <a:pt x="5829" y="40881"/>
                </a:lnTo>
                <a:lnTo>
                  <a:pt x="0" y="66929"/>
                </a:lnTo>
                <a:lnTo>
                  <a:pt x="0" y="334645"/>
                </a:lnTo>
                <a:lnTo>
                  <a:pt x="5829" y="360692"/>
                </a:lnTo>
                <a:lnTo>
                  <a:pt x="21742" y="381965"/>
                </a:lnTo>
                <a:lnTo>
                  <a:pt x="45351" y="396316"/>
                </a:lnTo>
                <a:lnTo>
                  <a:pt x="74244" y="401574"/>
                </a:lnTo>
                <a:lnTo>
                  <a:pt x="3510813" y="401574"/>
                </a:lnTo>
                <a:lnTo>
                  <a:pt x="3539705" y="396316"/>
                </a:lnTo>
                <a:lnTo>
                  <a:pt x="3563302" y="381965"/>
                </a:lnTo>
                <a:lnTo>
                  <a:pt x="3579215" y="360692"/>
                </a:lnTo>
                <a:lnTo>
                  <a:pt x="3585057" y="334645"/>
                </a:lnTo>
                <a:lnTo>
                  <a:pt x="3585057" y="66929"/>
                </a:lnTo>
                <a:lnTo>
                  <a:pt x="3579215" y="40881"/>
                </a:lnTo>
                <a:lnTo>
                  <a:pt x="3563302" y="19608"/>
                </a:lnTo>
                <a:lnTo>
                  <a:pt x="3539705" y="5257"/>
                </a:lnTo>
                <a:lnTo>
                  <a:pt x="3510813" y="0"/>
                </a:lnTo>
                <a:close/>
              </a:path>
            </a:pathLst>
          </a:custGeom>
          <a:solidFill>
            <a:srgbClr val="B9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470662" y="4604303"/>
            <a:ext cx="153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Places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working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together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51739" y="5917691"/>
            <a:ext cx="6457315" cy="550545"/>
          </a:xfrm>
          <a:custGeom>
            <a:avLst/>
            <a:gdLst/>
            <a:ahLst/>
            <a:cxnLst/>
            <a:rect l="l" t="t" r="r" b="b"/>
            <a:pathLst>
              <a:path w="6457315" h="550545">
                <a:moveTo>
                  <a:pt x="6360172" y="0"/>
                </a:moveTo>
                <a:lnTo>
                  <a:pt x="97015" y="0"/>
                </a:lnTo>
                <a:lnTo>
                  <a:pt x="59245" y="7200"/>
                </a:lnTo>
                <a:lnTo>
                  <a:pt x="28409" y="26860"/>
                </a:lnTo>
                <a:lnTo>
                  <a:pt x="7619" y="56019"/>
                </a:lnTo>
                <a:lnTo>
                  <a:pt x="0" y="91732"/>
                </a:lnTo>
                <a:lnTo>
                  <a:pt x="0" y="458660"/>
                </a:lnTo>
                <a:lnTo>
                  <a:pt x="7619" y="494372"/>
                </a:lnTo>
                <a:lnTo>
                  <a:pt x="28409" y="523532"/>
                </a:lnTo>
                <a:lnTo>
                  <a:pt x="59245" y="543179"/>
                </a:lnTo>
                <a:lnTo>
                  <a:pt x="97015" y="550392"/>
                </a:lnTo>
                <a:lnTo>
                  <a:pt x="6360172" y="550392"/>
                </a:lnTo>
                <a:lnTo>
                  <a:pt x="6397942" y="543179"/>
                </a:lnTo>
                <a:lnTo>
                  <a:pt x="6428778" y="523532"/>
                </a:lnTo>
                <a:lnTo>
                  <a:pt x="6449568" y="494372"/>
                </a:lnTo>
                <a:lnTo>
                  <a:pt x="6457188" y="458660"/>
                </a:lnTo>
                <a:lnTo>
                  <a:pt x="6457188" y="91732"/>
                </a:lnTo>
                <a:lnTo>
                  <a:pt x="6449568" y="56019"/>
                </a:lnTo>
                <a:lnTo>
                  <a:pt x="6428778" y="26860"/>
                </a:lnTo>
                <a:lnTo>
                  <a:pt x="6397942" y="7200"/>
                </a:lnTo>
                <a:lnTo>
                  <a:pt x="63601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09905" y="6105034"/>
            <a:ext cx="395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Organisations,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Statutory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Bodies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97833" y="4183379"/>
            <a:ext cx="1894839" cy="1155700"/>
          </a:xfrm>
          <a:custGeom>
            <a:avLst/>
            <a:gdLst/>
            <a:ahLst/>
            <a:cxnLst/>
            <a:rect l="l" t="t" r="r" b="b"/>
            <a:pathLst>
              <a:path w="1894840" h="1155700">
                <a:moveTo>
                  <a:pt x="1680629" y="0"/>
                </a:moveTo>
                <a:lnTo>
                  <a:pt x="213867" y="0"/>
                </a:lnTo>
                <a:lnTo>
                  <a:pt x="157022" y="6883"/>
                </a:lnTo>
                <a:lnTo>
                  <a:pt x="105943" y="26289"/>
                </a:lnTo>
                <a:lnTo>
                  <a:pt x="62649" y="56400"/>
                </a:lnTo>
                <a:lnTo>
                  <a:pt x="29209" y="95377"/>
                </a:lnTo>
                <a:lnTo>
                  <a:pt x="7632" y="141363"/>
                </a:lnTo>
                <a:lnTo>
                  <a:pt x="0" y="192532"/>
                </a:lnTo>
                <a:lnTo>
                  <a:pt x="0" y="962660"/>
                </a:lnTo>
                <a:lnTo>
                  <a:pt x="7632" y="1013828"/>
                </a:lnTo>
                <a:lnTo>
                  <a:pt x="29209" y="1059815"/>
                </a:lnTo>
                <a:lnTo>
                  <a:pt x="62649" y="1098791"/>
                </a:lnTo>
                <a:lnTo>
                  <a:pt x="105943" y="1128903"/>
                </a:lnTo>
                <a:lnTo>
                  <a:pt x="157022" y="1148308"/>
                </a:lnTo>
                <a:lnTo>
                  <a:pt x="213867" y="1155192"/>
                </a:lnTo>
                <a:lnTo>
                  <a:pt x="1680629" y="1155192"/>
                </a:lnTo>
                <a:lnTo>
                  <a:pt x="1737474" y="1148308"/>
                </a:lnTo>
                <a:lnTo>
                  <a:pt x="1788553" y="1128903"/>
                </a:lnTo>
                <a:lnTo>
                  <a:pt x="1831835" y="1098791"/>
                </a:lnTo>
                <a:lnTo>
                  <a:pt x="1865287" y="1059815"/>
                </a:lnTo>
                <a:lnTo>
                  <a:pt x="1886851" y="1013828"/>
                </a:lnTo>
                <a:lnTo>
                  <a:pt x="1894497" y="962660"/>
                </a:lnTo>
                <a:lnTo>
                  <a:pt x="1894497" y="192532"/>
                </a:lnTo>
                <a:lnTo>
                  <a:pt x="1886851" y="141363"/>
                </a:lnTo>
                <a:lnTo>
                  <a:pt x="1865287" y="95377"/>
                </a:lnTo>
                <a:lnTo>
                  <a:pt x="1831835" y="56400"/>
                </a:lnTo>
                <a:lnTo>
                  <a:pt x="1788553" y="26289"/>
                </a:lnTo>
                <a:lnTo>
                  <a:pt x="1737474" y="6883"/>
                </a:lnTo>
                <a:lnTo>
                  <a:pt x="1680629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785516" y="4292081"/>
            <a:ext cx="13246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Derbyshire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Place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Partnership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(inc. 10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PCNs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Place </a:t>
            </a:r>
            <a:r>
              <a:rPr sz="12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Alliances/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(Neighbourhoods)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71553" y="4183379"/>
            <a:ext cx="1894839" cy="1155700"/>
          </a:xfrm>
          <a:custGeom>
            <a:avLst/>
            <a:gdLst/>
            <a:ahLst/>
            <a:cxnLst/>
            <a:rect l="l" t="t" r="r" b="b"/>
            <a:pathLst>
              <a:path w="1894839" h="1155700">
                <a:moveTo>
                  <a:pt x="1680629" y="0"/>
                </a:moveTo>
                <a:lnTo>
                  <a:pt x="213868" y="0"/>
                </a:lnTo>
                <a:lnTo>
                  <a:pt x="157022" y="6883"/>
                </a:lnTo>
                <a:lnTo>
                  <a:pt x="105943" y="26289"/>
                </a:lnTo>
                <a:lnTo>
                  <a:pt x="62649" y="56400"/>
                </a:lnTo>
                <a:lnTo>
                  <a:pt x="29210" y="95377"/>
                </a:lnTo>
                <a:lnTo>
                  <a:pt x="7632" y="141363"/>
                </a:lnTo>
                <a:lnTo>
                  <a:pt x="0" y="192532"/>
                </a:lnTo>
                <a:lnTo>
                  <a:pt x="0" y="962660"/>
                </a:lnTo>
                <a:lnTo>
                  <a:pt x="7632" y="1013828"/>
                </a:lnTo>
                <a:lnTo>
                  <a:pt x="29210" y="1059815"/>
                </a:lnTo>
                <a:lnTo>
                  <a:pt x="62649" y="1098791"/>
                </a:lnTo>
                <a:lnTo>
                  <a:pt x="105943" y="1128903"/>
                </a:lnTo>
                <a:lnTo>
                  <a:pt x="157022" y="1148308"/>
                </a:lnTo>
                <a:lnTo>
                  <a:pt x="213868" y="1155192"/>
                </a:lnTo>
                <a:lnTo>
                  <a:pt x="1680629" y="1155192"/>
                </a:lnTo>
                <a:lnTo>
                  <a:pt x="1737474" y="1148308"/>
                </a:lnTo>
                <a:lnTo>
                  <a:pt x="1788553" y="1128903"/>
                </a:lnTo>
                <a:lnTo>
                  <a:pt x="1831835" y="1098791"/>
                </a:lnTo>
                <a:lnTo>
                  <a:pt x="1865287" y="1059815"/>
                </a:lnTo>
                <a:lnTo>
                  <a:pt x="1886851" y="1013828"/>
                </a:lnTo>
                <a:lnTo>
                  <a:pt x="1894497" y="962660"/>
                </a:lnTo>
                <a:lnTo>
                  <a:pt x="1894497" y="192532"/>
                </a:lnTo>
                <a:lnTo>
                  <a:pt x="1886851" y="141363"/>
                </a:lnTo>
                <a:lnTo>
                  <a:pt x="1865287" y="95377"/>
                </a:lnTo>
                <a:lnTo>
                  <a:pt x="1831835" y="56400"/>
                </a:lnTo>
                <a:lnTo>
                  <a:pt x="1788553" y="26289"/>
                </a:lnTo>
                <a:lnTo>
                  <a:pt x="1737474" y="6883"/>
                </a:lnTo>
                <a:lnTo>
                  <a:pt x="168062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348056" y="4366470"/>
            <a:ext cx="1177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Derby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sz="12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Place </a:t>
            </a:r>
            <a:r>
              <a:rPr sz="12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(inc.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marL="39116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PCNs)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101339" y="2615184"/>
            <a:ext cx="2395855" cy="1794510"/>
            <a:chOff x="3101339" y="2615184"/>
            <a:chExt cx="2395855" cy="1794510"/>
          </a:xfrm>
        </p:grpSpPr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7283" y="2615184"/>
              <a:ext cx="317753" cy="67436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218431" y="2633472"/>
              <a:ext cx="235585" cy="592455"/>
            </a:xfrm>
            <a:custGeom>
              <a:avLst/>
              <a:gdLst/>
              <a:ahLst/>
              <a:cxnLst/>
              <a:rect l="l" t="t" r="r" b="b"/>
              <a:pathLst>
                <a:path w="235585" h="592455">
                  <a:moveTo>
                    <a:pt x="117729" y="0"/>
                  </a:moveTo>
                  <a:lnTo>
                    <a:pt x="0" y="117728"/>
                  </a:lnTo>
                  <a:lnTo>
                    <a:pt x="58864" y="117728"/>
                  </a:lnTo>
                  <a:lnTo>
                    <a:pt x="58864" y="474344"/>
                  </a:lnTo>
                  <a:lnTo>
                    <a:pt x="0" y="474344"/>
                  </a:lnTo>
                  <a:lnTo>
                    <a:pt x="117729" y="592073"/>
                  </a:lnTo>
                  <a:lnTo>
                    <a:pt x="235458" y="474344"/>
                  </a:lnTo>
                  <a:lnTo>
                    <a:pt x="176593" y="474344"/>
                  </a:lnTo>
                  <a:lnTo>
                    <a:pt x="176593" y="117728"/>
                  </a:lnTo>
                  <a:lnTo>
                    <a:pt x="235458" y="117728"/>
                  </a:lnTo>
                  <a:lnTo>
                    <a:pt x="11772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0707" y="3646170"/>
              <a:ext cx="317753" cy="76352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181855" y="3664458"/>
              <a:ext cx="235585" cy="681355"/>
            </a:xfrm>
            <a:custGeom>
              <a:avLst/>
              <a:gdLst/>
              <a:ahLst/>
              <a:cxnLst/>
              <a:rect l="l" t="t" r="r" b="b"/>
              <a:pathLst>
                <a:path w="235585" h="681354">
                  <a:moveTo>
                    <a:pt x="117729" y="0"/>
                  </a:moveTo>
                  <a:lnTo>
                    <a:pt x="0" y="117729"/>
                  </a:lnTo>
                  <a:lnTo>
                    <a:pt x="58864" y="117729"/>
                  </a:lnTo>
                  <a:lnTo>
                    <a:pt x="58864" y="563499"/>
                  </a:lnTo>
                  <a:lnTo>
                    <a:pt x="0" y="563499"/>
                  </a:lnTo>
                  <a:lnTo>
                    <a:pt x="117729" y="681228"/>
                  </a:lnTo>
                  <a:lnTo>
                    <a:pt x="235458" y="563499"/>
                  </a:lnTo>
                  <a:lnTo>
                    <a:pt x="176593" y="563499"/>
                  </a:lnTo>
                  <a:lnTo>
                    <a:pt x="176593" y="117729"/>
                  </a:lnTo>
                  <a:lnTo>
                    <a:pt x="235458" y="117729"/>
                  </a:lnTo>
                  <a:lnTo>
                    <a:pt x="11772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1339" y="3684270"/>
              <a:ext cx="592835" cy="57683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142458" y="3702192"/>
              <a:ext cx="510540" cy="495300"/>
            </a:xfrm>
            <a:custGeom>
              <a:avLst/>
              <a:gdLst/>
              <a:ahLst/>
              <a:cxnLst/>
              <a:rect l="l" t="t" r="r" b="b"/>
              <a:pathLst>
                <a:path w="510539" h="495300">
                  <a:moveTo>
                    <a:pt x="352221" y="0"/>
                  </a:moveTo>
                  <a:lnTo>
                    <a:pt x="390842" y="40411"/>
                  </a:lnTo>
                  <a:lnTo>
                    <a:pt x="42214" y="373595"/>
                  </a:lnTo>
                  <a:lnTo>
                    <a:pt x="3581" y="333171"/>
                  </a:lnTo>
                  <a:lnTo>
                    <a:pt x="0" y="491261"/>
                  </a:lnTo>
                  <a:lnTo>
                    <a:pt x="158089" y="494842"/>
                  </a:lnTo>
                  <a:lnTo>
                    <a:pt x="119456" y="454431"/>
                  </a:lnTo>
                  <a:lnTo>
                    <a:pt x="468096" y="121246"/>
                  </a:lnTo>
                  <a:lnTo>
                    <a:pt x="506717" y="161670"/>
                  </a:lnTo>
                  <a:lnTo>
                    <a:pt x="510311" y="3581"/>
                  </a:lnTo>
                  <a:lnTo>
                    <a:pt x="35222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0045" y="3664458"/>
              <a:ext cx="557021" cy="59207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981510" y="3682699"/>
              <a:ext cx="474345" cy="509905"/>
            </a:xfrm>
            <a:custGeom>
              <a:avLst/>
              <a:gdLst/>
              <a:ahLst/>
              <a:cxnLst/>
              <a:rect l="l" t="t" r="r" b="b"/>
              <a:pathLst>
                <a:path w="474345" h="509904">
                  <a:moveTo>
                    <a:pt x="9258" y="0"/>
                  </a:moveTo>
                  <a:lnTo>
                    <a:pt x="0" y="166382"/>
                  </a:lnTo>
                  <a:lnTo>
                    <a:pt x="43903" y="127101"/>
                  </a:lnTo>
                  <a:lnTo>
                    <a:pt x="342595" y="460971"/>
                  </a:lnTo>
                  <a:lnTo>
                    <a:pt x="298678" y="500252"/>
                  </a:lnTo>
                  <a:lnTo>
                    <a:pt x="465061" y="509511"/>
                  </a:lnTo>
                  <a:lnTo>
                    <a:pt x="474319" y="343141"/>
                  </a:lnTo>
                  <a:lnTo>
                    <a:pt x="430403" y="382409"/>
                  </a:lnTo>
                  <a:lnTo>
                    <a:pt x="131724" y="48539"/>
                  </a:lnTo>
                  <a:lnTo>
                    <a:pt x="175641" y="9258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805948" y="1332264"/>
            <a:ext cx="1867535" cy="303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b="1" spc="-70" dirty="0">
                <a:latin typeface="Arial"/>
                <a:cs typeface="Arial"/>
              </a:rPr>
              <a:t>To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become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thriving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statutory ICS is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dependant upon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number of key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building blocks;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ensuring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coherence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between them,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will be crucial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our success.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19" y="207181"/>
            <a:ext cx="336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JUCD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Challenges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and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Opportunities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219" y="545158"/>
            <a:ext cx="920496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Whilst there has been considerable learning as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result of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Covid19 experience,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ongoing response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the pandemic including Covid19 service recovery and vaccination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programme and exhausted </a:t>
            </a:r>
            <a:r>
              <a:rPr sz="1000" spc="-10" dirty="0">
                <a:latin typeface="Calibri"/>
                <a:cs typeface="Calibri"/>
              </a:rPr>
              <a:t>staff, </a:t>
            </a:r>
            <a:r>
              <a:rPr sz="1000" spc="-5" dirty="0">
                <a:latin typeface="Calibri"/>
                <a:cs typeface="Calibri"/>
              </a:rPr>
              <a:t>combined with the additional pressures of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significant underlying financial cost pressure,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general public expecting near normal service </a:t>
            </a:r>
            <a:r>
              <a:rPr sz="1000" spc="-10" dirty="0">
                <a:latin typeface="Calibri"/>
                <a:cs typeface="Calibri"/>
              </a:rPr>
              <a:t>levels </a:t>
            </a:r>
            <a:r>
              <a:rPr sz="1000" spc="-5" dirty="0">
                <a:latin typeface="Calibri"/>
                <a:cs typeface="Calibri"/>
              </a:rPr>
              <a:t> and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nationally driven significant organisational change programme have added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new dimension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the challenges facing JUCD. We recognise that we are not alone in having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manage these additional considerations, however we are confident that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recent Covid19 experience has evidenced our ability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work both </a:t>
            </a:r>
            <a:r>
              <a:rPr sz="1000" dirty="0">
                <a:latin typeface="Calibri"/>
                <a:cs typeface="Calibri"/>
              </a:rPr>
              <a:t>as a </a:t>
            </a:r>
            <a:r>
              <a:rPr sz="1000" spc="-5" dirty="0">
                <a:latin typeface="Calibri"/>
                <a:cs typeface="Calibri"/>
              </a:rPr>
              <a:t>system and </a:t>
            </a:r>
            <a:r>
              <a:rPr sz="1000" dirty="0">
                <a:latin typeface="Calibri"/>
                <a:cs typeface="Calibri"/>
              </a:rPr>
              <a:t>as </a:t>
            </a:r>
            <a:r>
              <a:rPr sz="1000" spc="-5" dirty="0">
                <a:latin typeface="Calibri"/>
                <a:cs typeface="Calibri"/>
              </a:rPr>
              <a:t>individual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organisations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partners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-5" dirty="0">
                <a:latin typeface="Calibri"/>
                <a:cs typeface="Calibri"/>
              </a:rPr>
              <a:t> respond effectively,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well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giving</a:t>
            </a:r>
            <a:r>
              <a:rPr sz="1000" dirty="0">
                <a:latin typeface="Calibri"/>
                <a:cs typeface="Calibri"/>
              </a:rPr>
              <a:t> us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drive</a:t>
            </a:r>
            <a:r>
              <a:rPr sz="1000" dirty="0">
                <a:latin typeface="Calibri"/>
                <a:cs typeface="Calibri"/>
              </a:rPr>
              <a:t> to</a:t>
            </a:r>
            <a:r>
              <a:rPr sz="1000" spc="-5" dirty="0">
                <a:latin typeface="Calibri"/>
                <a:cs typeface="Calibri"/>
              </a:rPr>
              <a:t> further build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 this excellent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partnership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working.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Our</a:t>
            </a:r>
            <a:r>
              <a:rPr sz="1000" b="1" spc="-5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Challenges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219" y="1673223"/>
            <a:ext cx="123189" cy="391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000" dirty="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latin typeface="Calibri"/>
                <a:cs typeface="Calibri"/>
              </a:rPr>
              <a:t>2.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spc="-5" dirty="0"/>
              <a:t>Comparatively poor</a:t>
            </a:r>
            <a:r>
              <a:rPr dirty="0"/>
              <a:t> </a:t>
            </a:r>
            <a:r>
              <a:rPr spc="-5" dirty="0"/>
              <a:t>health</a:t>
            </a:r>
            <a:r>
              <a:rPr spc="5" dirty="0"/>
              <a:t> </a:t>
            </a:r>
            <a:r>
              <a:rPr spc="-5" dirty="0"/>
              <a:t>outcomes</a:t>
            </a:r>
            <a:r>
              <a:rPr dirty="0"/>
              <a:t> </a:t>
            </a:r>
            <a:r>
              <a:rPr spc="-5" dirty="0"/>
              <a:t>for</a:t>
            </a:r>
            <a:r>
              <a:rPr dirty="0"/>
              <a:t> </a:t>
            </a:r>
            <a:r>
              <a:rPr spc="-5" dirty="0"/>
              <a:t>local people,</a:t>
            </a:r>
            <a:r>
              <a:rPr spc="5" dirty="0"/>
              <a:t> </a:t>
            </a:r>
            <a:r>
              <a:rPr spc="-5" dirty="0"/>
              <a:t>particularly</a:t>
            </a:r>
            <a:r>
              <a:rPr spc="-15" dirty="0"/>
              <a:t> </a:t>
            </a:r>
            <a:r>
              <a:rPr spc="-5" dirty="0"/>
              <a:t>in</a:t>
            </a:r>
            <a:r>
              <a:rPr spc="10" dirty="0"/>
              <a:t> </a:t>
            </a:r>
            <a:r>
              <a:rPr spc="-5" dirty="0"/>
              <a:t>relation</a:t>
            </a:r>
            <a:r>
              <a:rPr dirty="0"/>
              <a:t> to</a:t>
            </a:r>
            <a:r>
              <a:rPr spc="15" dirty="0"/>
              <a:t> </a:t>
            </a:r>
            <a:r>
              <a:rPr spc="-5" dirty="0"/>
              <a:t>cardiovascular disease,</a:t>
            </a:r>
            <a:r>
              <a:rPr dirty="0"/>
              <a:t> </a:t>
            </a:r>
            <a:r>
              <a:rPr spc="-5" dirty="0"/>
              <a:t>respiratory</a:t>
            </a:r>
            <a:r>
              <a:rPr spc="5" dirty="0"/>
              <a:t> </a:t>
            </a:r>
            <a:r>
              <a:rPr spc="-5" dirty="0"/>
              <a:t>disease</a:t>
            </a:r>
            <a:r>
              <a:rPr dirty="0"/>
              <a:t> and</a:t>
            </a:r>
            <a:r>
              <a:rPr spc="5" dirty="0"/>
              <a:t> </a:t>
            </a:r>
            <a:r>
              <a:rPr dirty="0"/>
              <a:t>MSK</a:t>
            </a:r>
            <a:r>
              <a:rPr spc="10" dirty="0"/>
              <a:t> </a:t>
            </a:r>
            <a:r>
              <a:rPr spc="-5" dirty="0"/>
              <a:t>conditions.</a:t>
            </a:r>
          </a:p>
          <a:p>
            <a:pPr marL="12700" marR="5080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Diversion</a:t>
            </a:r>
            <a:r>
              <a:rPr spc="45" dirty="0"/>
              <a:t> </a:t>
            </a:r>
            <a:r>
              <a:rPr spc="-5" dirty="0"/>
              <a:t>of</a:t>
            </a:r>
            <a:r>
              <a:rPr spc="40" dirty="0"/>
              <a:t> </a:t>
            </a:r>
            <a:r>
              <a:rPr spc="-5" dirty="0"/>
              <a:t>primary,</a:t>
            </a:r>
            <a:r>
              <a:rPr spc="40" dirty="0"/>
              <a:t> </a:t>
            </a:r>
            <a:r>
              <a:rPr spc="-5" dirty="0"/>
              <a:t>secondary</a:t>
            </a:r>
            <a:r>
              <a:rPr spc="35" dirty="0"/>
              <a:t> </a:t>
            </a:r>
            <a:r>
              <a:rPr spc="-5" dirty="0"/>
              <a:t>and</a:t>
            </a:r>
            <a:r>
              <a:rPr spc="45" dirty="0"/>
              <a:t> </a:t>
            </a:r>
            <a:r>
              <a:rPr spc="-5" dirty="0"/>
              <a:t>community</a:t>
            </a:r>
            <a:r>
              <a:rPr spc="40" dirty="0"/>
              <a:t> </a:t>
            </a:r>
            <a:r>
              <a:rPr spc="-5" dirty="0"/>
              <a:t>care</a:t>
            </a:r>
            <a:r>
              <a:rPr spc="45" dirty="0"/>
              <a:t> </a:t>
            </a:r>
            <a:r>
              <a:rPr spc="-5" dirty="0"/>
              <a:t>resources</a:t>
            </a:r>
            <a:r>
              <a:rPr spc="35" dirty="0"/>
              <a:t>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5" dirty="0"/>
              <a:t>observed</a:t>
            </a:r>
            <a:r>
              <a:rPr spc="45" dirty="0"/>
              <a:t> </a:t>
            </a:r>
            <a:r>
              <a:rPr spc="-5" dirty="0"/>
              <a:t>changes</a:t>
            </a:r>
            <a:r>
              <a:rPr spc="40" dirty="0"/>
              <a:t> </a:t>
            </a:r>
            <a:r>
              <a:rPr spc="-5" dirty="0"/>
              <a:t>in</a:t>
            </a:r>
            <a:r>
              <a:rPr spc="40" dirty="0"/>
              <a:t> </a:t>
            </a:r>
            <a:r>
              <a:rPr spc="-5" dirty="0"/>
              <a:t>individual</a:t>
            </a:r>
            <a:r>
              <a:rPr spc="40" dirty="0"/>
              <a:t> </a:t>
            </a:r>
            <a:r>
              <a:rPr spc="-5" dirty="0"/>
              <a:t>healthcare</a:t>
            </a:r>
            <a:r>
              <a:rPr spc="45" dirty="0"/>
              <a:t> </a:t>
            </a:r>
            <a:r>
              <a:rPr spc="-5" dirty="0"/>
              <a:t>seeking</a:t>
            </a:r>
            <a:r>
              <a:rPr spc="50" dirty="0"/>
              <a:t> </a:t>
            </a:r>
            <a:r>
              <a:rPr spc="-5" dirty="0"/>
              <a:t>behaviours</a:t>
            </a:r>
            <a:r>
              <a:rPr spc="35" dirty="0"/>
              <a:t> </a:t>
            </a:r>
            <a:r>
              <a:rPr spc="-5" dirty="0"/>
              <a:t>during</a:t>
            </a:r>
            <a:r>
              <a:rPr spc="50" dirty="0"/>
              <a:t> </a:t>
            </a:r>
            <a:r>
              <a:rPr dirty="0"/>
              <a:t>the</a:t>
            </a:r>
            <a:r>
              <a:rPr spc="45" dirty="0"/>
              <a:t> </a:t>
            </a:r>
            <a:r>
              <a:rPr spc="-5" dirty="0"/>
              <a:t>Covid19</a:t>
            </a:r>
            <a:r>
              <a:rPr spc="45" dirty="0"/>
              <a:t> </a:t>
            </a:r>
            <a:r>
              <a:rPr spc="-5" dirty="0"/>
              <a:t>pandemic</a:t>
            </a:r>
            <a:r>
              <a:rPr spc="40" dirty="0"/>
              <a:t> </a:t>
            </a:r>
            <a:r>
              <a:rPr spc="-5" dirty="0"/>
              <a:t>is</a:t>
            </a:r>
            <a:r>
              <a:rPr spc="40" dirty="0"/>
              <a:t> </a:t>
            </a:r>
            <a:r>
              <a:rPr spc="-10" dirty="0"/>
              <a:t>likely </a:t>
            </a:r>
            <a:r>
              <a:rPr spc="-5" dirty="0"/>
              <a:t> </a:t>
            </a:r>
            <a:r>
              <a:rPr dirty="0"/>
              <a:t>to</a:t>
            </a:r>
            <a:r>
              <a:rPr spc="125" dirty="0"/>
              <a:t> </a:t>
            </a:r>
            <a:r>
              <a:rPr spc="-5" dirty="0"/>
              <a:t>have</a:t>
            </a:r>
            <a:r>
              <a:rPr spc="130" dirty="0"/>
              <a:t> </a:t>
            </a:r>
            <a:r>
              <a:rPr spc="-5" dirty="0"/>
              <a:t>resulted</a:t>
            </a:r>
            <a:r>
              <a:rPr spc="130" dirty="0"/>
              <a:t> </a:t>
            </a:r>
            <a:r>
              <a:rPr spc="-5" dirty="0"/>
              <a:t>in</a:t>
            </a:r>
            <a:r>
              <a:rPr spc="125" dirty="0"/>
              <a:t> </a:t>
            </a:r>
            <a:r>
              <a:rPr spc="-5" dirty="0"/>
              <a:t>late</a:t>
            </a:r>
            <a:r>
              <a:rPr spc="125" dirty="0"/>
              <a:t> </a:t>
            </a:r>
            <a:r>
              <a:rPr spc="-5" dirty="0"/>
              <a:t>or</a:t>
            </a:r>
            <a:r>
              <a:rPr spc="120" dirty="0"/>
              <a:t> </a:t>
            </a:r>
            <a:r>
              <a:rPr spc="-5" dirty="0"/>
              <a:t>missed</a:t>
            </a:r>
            <a:r>
              <a:rPr spc="125" dirty="0"/>
              <a:t> </a:t>
            </a:r>
            <a:r>
              <a:rPr spc="-5" dirty="0"/>
              <a:t>diagnoses</a:t>
            </a:r>
            <a:r>
              <a:rPr spc="114" dirty="0"/>
              <a:t> </a:t>
            </a:r>
            <a:r>
              <a:rPr spc="-5" dirty="0"/>
              <a:t>and</a:t>
            </a:r>
            <a:r>
              <a:rPr spc="130" dirty="0"/>
              <a:t> </a:t>
            </a:r>
            <a:r>
              <a:rPr spc="-5" dirty="0"/>
              <a:t>exacerbation</a:t>
            </a:r>
            <a:r>
              <a:rPr spc="125" dirty="0"/>
              <a:t> </a:t>
            </a:r>
            <a:r>
              <a:rPr spc="-5" dirty="0"/>
              <a:t>of</a:t>
            </a:r>
            <a:r>
              <a:rPr spc="130" dirty="0"/>
              <a:t> </a:t>
            </a:r>
            <a:r>
              <a:rPr spc="-5" dirty="0"/>
              <a:t>existing</a:t>
            </a:r>
            <a:r>
              <a:rPr spc="125" dirty="0"/>
              <a:t> </a:t>
            </a:r>
            <a:r>
              <a:rPr spc="-5" dirty="0"/>
              <a:t>conditions,</a:t>
            </a:r>
            <a:r>
              <a:rPr spc="130" dirty="0"/>
              <a:t> </a:t>
            </a:r>
            <a:r>
              <a:rPr spc="-5" dirty="0"/>
              <a:t>interruption</a:t>
            </a:r>
            <a:r>
              <a:rPr spc="125" dirty="0"/>
              <a:t> </a:t>
            </a:r>
            <a:r>
              <a:rPr spc="-5" dirty="0"/>
              <a:t>of</a:t>
            </a:r>
            <a:r>
              <a:rPr spc="125" dirty="0"/>
              <a:t> </a:t>
            </a:r>
            <a:r>
              <a:rPr spc="-5" dirty="0"/>
              <a:t>universal</a:t>
            </a:r>
            <a:r>
              <a:rPr spc="114" dirty="0"/>
              <a:t> </a:t>
            </a:r>
            <a:r>
              <a:rPr spc="-5" dirty="0"/>
              <a:t>and</a:t>
            </a:r>
            <a:r>
              <a:rPr spc="130" dirty="0"/>
              <a:t> </a:t>
            </a:r>
            <a:r>
              <a:rPr spc="-5" dirty="0"/>
              <a:t>wider</a:t>
            </a:r>
            <a:r>
              <a:rPr spc="125" dirty="0"/>
              <a:t> </a:t>
            </a:r>
            <a:r>
              <a:rPr spc="-5" dirty="0"/>
              <a:t>services</a:t>
            </a:r>
            <a:r>
              <a:rPr spc="125" dirty="0"/>
              <a:t> </a:t>
            </a:r>
            <a:r>
              <a:rPr spc="-5" dirty="0"/>
              <a:t>will</a:t>
            </a:r>
            <a:r>
              <a:rPr spc="114" dirty="0"/>
              <a:t> </a:t>
            </a:r>
            <a:r>
              <a:rPr spc="-5" dirty="0"/>
              <a:t>affect</a:t>
            </a:r>
            <a:r>
              <a:rPr spc="125" dirty="0"/>
              <a:t> </a:t>
            </a:r>
            <a:r>
              <a:rPr spc="-5" dirty="0"/>
              <a:t>our</a:t>
            </a:r>
            <a:r>
              <a:rPr spc="125" dirty="0"/>
              <a:t> </a:t>
            </a:r>
            <a:r>
              <a:rPr spc="-5" dirty="0"/>
              <a:t>child</a:t>
            </a:r>
            <a:r>
              <a:rPr spc="120" dirty="0"/>
              <a:t> </a:t>
            </a:r>
            <a:r>
              <a:rPr spc="-5" dirty="0"/>
              <a:t>health,</a:t>
            </a:r>
            <a:r>
              <a:rPr spc="130" dirty="0"/>
              <a:t> </a:t>
            </a:r>
            <a:r>
              <a:rPr spc="-5" dirty="0"/>
              <a:t>sexual </a:t>
            </a:r>
            <a:r>
              <a:rPr dirty="0"/>
              <a:t> </a:t>
            </a:r>
            <a:r>
              <a:rPr spc="-5" dirty="0"/>
              <a:t>health,</a:t>
            </a:r>
            <a:r>
              <a:rPr spc="35" dirty="0"/>
              <a:t> </a:t>
            </a:r>
            <a:r>
              <a:rPr spc="-5" dirty="0"/>
              <a:t>mental</a:t>
            </a:r>
            <a:r>
              <a:rPr spc="40" dirty="0"/>
              <a:t> </a:t>
            </a:r>
            <a:r>
              <a:rPr spc="-5" dirty="0"/>
              <a:t>health</a:t>
            </a:r>
            <a:r>
              <a:rPr spc="30" dirty="0"/>
              <a:t>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5" dirty="0"/>
              <a:t>lifestyle</a:t>
            </a:r>
            <a:r>
              <a:rPr spc="35" dirty="0"/>
              <a:t> </a:t>
            </a:r>
            <a:r>
              <a:rPr spc="-5" dirty="0"/>
              <a:t>behaviours.</a:t>
            </a:r>
            <a:r>
              <a:rPr spc="40" dirty="0"/>
              <a:t> </a:t>
            </a:r>
            <a:r>
              <a:rPr spc="-5" dirty="0"/>
              <a:t>It</a:t>
            </a:r>
            <a:r>
              <a:rPr spc="35" dirty="0"/>
              <a:t> </a:t>
            </a:r>
            <a:r>
              <a:rPr spc="-5" dirty="0"/>
              <a:t>is</a:t>
            </a:r>
            <a:r>
              <a:rPr spc="30" dirty="0"/>
              <a:t> </a:t>
            </a:r>
            <a:r>
              <a:rPr spc="-5" dirty="0"/>
              <a:t>harder</a:t>
            </a:r>
            <a:r>
              <a:rPr spc="35" dirty="0"/>
              <a:t> </a:t>
            </a:r>
            <a:r>
              <a:rPr dirty="0"/>
              <a:t>to</a:t>
            </a:r>
            <a:r>
              <a:rPr spc="40" dirty="0"/>
              <a:t> </a:t>
            </a:r>
            <a:r>
              <a:rPr spc="-5" dirty="0"/>
              <a:t>quantify</a:t>
            </a:r>
            <a:r>
              <a:rPr spc="35" dirty="0"/>
              <a:t> </a:t>
            </a:r>
            <a:r>
              <a:rPr spc="-5" dirty="0"/>
              <a:t>are</a:t>
            </a:r>
            <a:r>
              <a:rPr spc="40" dirty="0"/>
              <a:t> </a:t>
            </a:r>
            <a:r>
              <a:rPr dirty="0"/>
              <a:t>the</a:t>
            </a:r>
            <a:r>
              <a:rPr spc="35" dirty="0"/>
              <a:t> </a:t>
            </a:r>
            <a:r>
              <a:rPr spc="-5" dirty="0"/>
              <a:t>broader</a:t>
            </a:r>
            <a:r>
              <a:rPr spc="45" dirty="0"/>
              <a:t> </a:t>
            </a:r>
            <a:r>
              <a:rPr spc="-5" dirty="0"/>
              <a:t>impacts</a:t>
            </a:r>
            <a:r>
              <a:rPr spc="40" dirty="0"/>
              <a:t> </a:t>
            </a:r>
            <a:r>
              <a:rPr spc="-5" dirty="0"/>
              <a:t>relating</a:t>
            </a:r>
            <a:r>
              <a:rPr spc="45" dirty="0"/>
              <a:t> </a:t>
            </a:r>
            <a:r>
              <a:rPr dirty="0"/>
              <a:t>to</a:t>
            </a:r>
            <a:r>
              <a:rPr spc="40" dirty="0"/>
              <a:t> </a:t>
            </a:r>
            <a:r>
              <a:rPr dirty="0"/>
              <a:t>the</a:t>
            </a:r>
            <a:r>
              <a:rPr spc="35" dirty="0"/>
              <a:t> </a:t>
            </a:r>
            <a:r>
              <a:rPr spc="-5" dirty="0"/>
              <a:t>economy,</a:t>
            </a:r>
            <a:r>
              <a:rPr spc="40" dirty="0"/>
              <a:t> </a:t>
            </a:r>
            <a:r>
              <a:rPr spc="-5" dirty="0"/>
              <a:t>income,</a:t>
            </a:r>
            <a:r>
              <a:rPr spc="45" dirty="0"/>
              <a:t> </a:t>
            </a:r>
            <a:r>
              <a:rPr spc="-5" dirty="0"/>
              <a:t>education,</a:t>
            </a:r>
            <a:r>
              <a:rPr spc="40" dirty="0"/>
              <a:t> </a:t>
            </a:r>
            <a:r>
              <a:rPr spc="-5" dirty="0"/>
              <a:t>and</a:t>
            </a:r>
            <a:r>
              <a:rPr spc="30" dirty="0"/>
              <a:t> </a:t>
            </a:r>
            <a:r>
              <a:rPr spc="-5" dirty="0"/>
              <a:t>psychosocial</a:t>
            </a:r>
            <a:r>
              <a:rPr spc="30" dirty="0"/>
              <a:t> </a:t>
            </a:r>
            <a:r>
              <a:rPr spc="-5" dirty="0"/>
              <a:t>factors,</a:t>
            </a:r>
            <a:r>
              <a:rPr spc="30" dirty="0"/>
              <a:t> </a:t>
            </a:r>
            <a:r>
              <a:rPr spc="-5" dirty="0"/>
              <a:t>all </a:t>
            </a:r>
            <a:r>
              <a:rPr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which</a:t>
            </a:r>
            <a:r>
              <a:rPr spc="-10" dirty="0"/>
              <a:t> </a:t>
            </a:r>
            <a:r>
              <a:rPr spc="-5" dirty="0"/>
              <a:t>will</a:t>
            </a:r>
            <a:r>
              <a:rPr spc="-20" dirty="0"/>
              <a:t> </a:t>
            </a:r>
            <a:r>
              <a:rPr dirty="0"/>
              <a:t>be </a:t>
            </a:r>
            <a:r>
              <a:rPr spc="-5" dirty="0"/>
              <a:t>experienced</a:t>
            </a:r>
            <a:r>
              <a:rPr dirty="0"/>
              <a:t> </a:t>
            </a:r>
            <a:r>
              <a:rPr spc="-5" dirty="0"/>
              <a:t>disproportionately</a:t>
            </a:r>
            <a:r>
              <a:rPr spc="-30" dirty="0"/>
              <a:t> </a:t>
            </a:r>
            <a:r>
              <a:rPr spc="-5" dirty="0"/>
              <a:t>in our most vulnerable</a:t>
            </a:r>
            <a:r>
              <a:rPr spc="-20" dirty="0"/>
              <a:t> </a:t>
            </a:r>
            <a:r>
              <a:rPr spc="-5" dirty="0"/>
              <a:t>populations</a:t>
            </a:r>
          </a:p>
          <a:p>
            <a:pPr marL="12700" marR="5080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More people in Derbyshire are living longer in poor health </a:t>
            </a:r>
            <a:r>
              <a:rPr dirty="0"/>
              <a:t>due to a </a:t>
            </a:r>
            <a:r>
              <a:rPr spc="-5" dirty="0"/>
              <a:t>combination of increasing </a:t>
            </a:r>
            <a:r>
              <a:rPr spc="-10" dirty="0"/>
              <a:t>life </a:t>
            </a:r>
            <a:r>
              <a:rPr spc="-5" dirty="0"/>
              <a:t>expectancy and decreasing healthy </a:t>
            </a:r>
            <a:r>
              <a:rPr spc="-10" dirty="0"/>
              <a:t>life </a:t>
            </a:r>
            <a:r>
              <a:rPr spc="-5" dirty="0"/>
              <a:t>expectancy and persisting </a:t>
            </a:r>
            <a:r>
              <a:rPr dirty="0"/>
              <a:t> </a:t>
            </a:r>
            <a:r>
              <a:rPr spc="-5" dirty="0"/>
              <a:t>inequalities</a:t>
            </a:r>
          </a:p>
          <a:p>
            <a:pPr marL="12700" marR="5080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Marked inequalities in healthy life expectancy. People who live in the more deprived communities in </a:t>
            </a:r>
            <a:r>
              <a:rPr dirty="0"/>
              <a:t>the </a:t>
            </a:r>
            <a:r>
              <a:rPr spc="-5" dirty="0"/>
              <a:t>footprint or are part of certain groups such </a:t>
            </a:r>
            <a:r>
              <a:rPr dirty="0"/>
              <a:t>as </a:t>
            </a:r>
            <a:r>
              <a:rPr spc="-5" dirty="0"/>
              <a:t>those with severe </a:t>
            </a:r>
            <a:r>
              <a:rPr dirty="0"/>
              <a:t> and</a:t>
            </a:r>
            <a:r>
              <a:rPr spc="-10" dirty="0"/>
              <a:t> </a:t>
            </a:r>
            <a:r>
              <a:rPr spc="-5" dirty="0"/>
              <a:t>enduring</a:t>
            </a:r>
            <a:r>
              <a:rPr spc="-10" dirty="0"/>
              <a:t> </a:t>
            </a:r>
            <a:r>
              <a:rPr spc="-5" dirty="0"/>
              <a:t>mental</a:t>
            </a:r>
            <a:r>
              <a:rPr spc="-15" dirty="0"/>
              <a:t> </a:t>
            </a:r>
            <a:r>
              <a:rPr spc="-5" dirty="0"/>
              <a:t>health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10" dirty="0"/>
              <a:t> </a:t>
            </a:r>
            <a:r>
              <a:rPr spc="-5" dirty="0"/>
              <a:t>learning</a:t>
            </a:r>
            <a:r>
              <a:rPr spc="-10" dirty="0"/>
              <a:t> </a:t>
            </a:r>
            <a:r>
              <a:rPr spc="-5" dirty="0"/>
              <a:t>disabilities</a:t>
            </a:r>
            <a:r>
              <a:rPr spc="-10" dirty="0"/>
              <a:t> </a:t>
            </a:r>
            <a:r>
              <a:rPr spc="-5" dirty="0"/>
              <a:t>spend</a:t>
            </a:r>
            <a:r>
              <a:rPr spc="-10" dirty="0"/>
              <a:t> </a:t>
            </a:r>
            <a:r>
              <a:rPr spc="-5" dirty="0"/>
              <a:t>more</a:t>
            </a:r>
            <a:r>
              <a:rPr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their lives</a:t>
            </a:r>
            <a:r>
              <a:rPr spc="-1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ill</a:t>
            </a:r>
            <a:r>
              <a:rPr spc="-15" dirty="0"/>
              <a:t> </a:t>
            </a:r>
            <a:r>
              <a:rPr spc="-5" dirty="0"/>
              <a:t>health</a:t>
            </a:r>
          </a:p>
          <a:p>
            <a:pPr marL="12700" marR="5080" indent="-635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Redefining place based care and provider collaboration </a:t>
            </a:r>
            <a:r>
              <a:rPr dirty="0"/>
              <a:t>at </a:t>
            </a:r>
            <a:r>
              <a:rPr spc="-5" dirty="0"/>
              <a:t>scale configurations and operating models to ensure appropriate capacity, infrastructure and </a:t>
            </a:r>
            <a:r>
              <a:rPr dirty="0"/>
              <a:t>to </a:t>
            </a:r>
            <a:r>
              <a:rPr spc="-5" dirty="0"/>
              <a:t>take on </a:t>
            </a:r>
            <a:r>
              <a:rPr dirty="0"/>
              <a:t> </a:t>
            </a:r>
            <a:r>
              <a:rPr spc="-5" dirty="0"/>
              <a:t>accountability</a:t>
            </a:r>
            <a:r>
              <a:rPr spc="-25" dirty="0"/>
              <a:t> </a:t>
            </a:r>
            <a:r>
              <a:rPr spc="-5" dirty="0"/>
              <a:t>for</a:t>
            </a:r>
            <a:r>
              <a:rPr spc="-15" dirty="0"/>
              <a:t> </a:t>
            </a:r>
            <a:r>
              <a:rPr spc="-5" dirty="0"/>
              <a:t>delivery.</a:t>
            </a: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Financially</a:t>
            </a:r>
            <a:r>
              <a:rPr spc="-15" dirty="0"/>
              <a:t> </a:t>
            </a:r>
            <a:r>
              <a:rPr spc="-5" dirty="0"/>
              <a:t>unsustainable</a:t>
            </a:r>
            <a:r>
              <a:rPr spc="-15" dirty="0"/>
              <a:t> </a:t>
            </a:r>
            <a:r>
              <a:rPr spc="-5" dirty="0"/>
              <a:t>model of delivery of health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care</a:t>
            </a:r>
          </a:p>
          <a:p>
            <a:pPr marL="12700" marR="5715" indent="-635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Making</a:t>
            </a:r>
            <a:r>
              <a:rPr spc="20" dirty="0"/>
              <a:t> </a:t>
            </a:r>
            <a:r>
              <a:rPr spc="-5" dirty="0"/>
              <a:t>Derbyshire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-5" dirty="0"/>
              <a:t>more</a:t>
            </a:r>
            <a:r>
              <a:rPr spc="20" dirty="0"/>
              <a:t> </a:t>
            </a:r>
            <a:r>
              <a:rPr spc="-5" dirty="0"/>
              <a:t>attractive</a:t>
            </a:r>
            <a:r>
              <a:rPr spc="30" dirty="0"/>
              <a:t> </a:t>
            </a:r>
            <a:r>
              <a:rPr spc="-5" dirty="0"/>
              <a:t>place</a:t>
            </a:r>
            <a:r>
              <a:rPr spc="35" dirty="0"/>
              <a:t> </a:t>
            </a:r>
            <a:r>
              <a:rPr spc="-5" dirty="0"/>
              <a:t>to</a:t>
            </a:r>
            <a:r>
              <a:rPr spc="25" dirty="0"/>
              <a:t> </a:t>
            </a:r>
            <a:r>
              <a:rPr spc="-5" dirty="0"/>
              <a:t>live</a:t>
            </a:r>
            <a:r>
              <a:rPr spc="20" dirty="0"/>
              <a:t> </a:t>
            </a:r>
            <a:r>
              <a:rPr spc="-5" dirty="0"/>
              <a:t>and</a:t>
            </a:r>
            <a:r>
              <a:rPr spc="30" dirty="0"/>
              <a:t> </a:t>
            </a:r>
            <a:r>
              <a:rPr spc="-5" dirty="0"/>
              <a:t>work</a:t>
            </a:r>
            <a:r>
              <a:rPr spc="20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spc="-5" dirty="0"/>
              <a:t>address</a:t>
            </a:r>
            <a:r>
              <a:rPr spc="25" dirty="0"/>
              <a:t> </a:t>
            </a:r>
            <a:r>
              <a:rPr spc="-10" dirty="0"/>
              <a:t>some</a:t>
            </a:r>
            <a:r>
              <a:rPr spc="30" dirty="0"/>
              <a:t> </a:t>
            </a:r>
            <a:r>
              <a:rPr spc="-5" dirty="0"/>
              <a:t>of</a:t>
            </a:r>
            <a:r>
              <a:rPr spc="30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spc="-5" dirty="0"/>
              <a:t>identified</a:t>
            </a:r>
            <a:r>
              <a:rPr spc="30" dirty="0"/>
              <a:t> </a:t>
            </a:r>
            <a:r>
              <a:rPr spc="-10" dirty="0"/>
              <a:t>staff</a:t>
            </a:r>
            <a:r>
              <a:rPr spc="25" dirty="0"/>
              <a:t> </a:t>
            </a:r>
            <a:r>
              <a:rPr spc="-5" dirty="0"/>
              <a:t>shortages</a:t>
            </a:r>
            <a:r>
              <a:rPr spc="25" dirty="0"/>
              <a:t> </a:t>
            </a:r>
            <a:r>
              <a:rPr spc="-5" dirty="0"/>
              <a:t>alongside</a:t>
            </a:r>
            <a:r>
              <a:rPr spc="35" dirty="0"/>
              <a:t> </a:t>
            </a:r>
            <a:r>
              <a:rPr spc="-5" dirty="0"/>
              <a:t>actively</a:t>
            </a:r>
            <a:r>
              <a:rPr spc="25" dirty="0"/>
              <a:t> </a:t>
            </a:r>
            <a:r>
              <a:rPr spc="-5" dirty="0"/>
              <a:t>supporting</a:t>
            </a:r>
            <a:r>
              <a:rPr spc="30" dirty="0"/>
              <a:t> </a:t>
            </a:r>
            <a:r>
              <a:rPr spc="-5" dirty="0"/>
              <a:t>those</a:t>
            </a:r>
            <a:r>
              <a:rPr spc="25" dirty="0"/>
              <a:t> </a:t>
            </a:r>
            <a:r>
              <a:rPr spc="-5" dirty="0"/>
              <a:t>living</a:t>
            </a:r>
            <a:r>
              <a:rPr spc="30" dirty="0"/>
              <a:t> </a:t>
            </a:r>
            <a:r>
              <a:rPr spc="-5" dirty="0"/>
              <a:t>within</a:t>
            </a:r>
            <a:r>
              <a:rPr spc="15" dirty="0"/>
              <a:t> </a:t>
            </a:r>
            <a:r>
              <a:rPr spc="-5" dirty="0"/>
              <a:t>Derbyshire </a:t>
            </a:r>
            <a:r>
              <a:rPr dirty="0"/>
              <a:t> to</a:t>
            </a:r>
            <a:r>
              <a:rPr spc="-5" dirty="0"/>
              <a:t> </a:t>
            </a:r>
            <a:r>
              <a:rPr dirty="0"/>
              <a:t>be</a:t>
            </a:r>
            <a:r>
              <a:rPr spc="5" dirty="0"/>
              <a:t> </a:t>
            </a:r>
            <a:r>
              <a:rPr spc="-5" dirty="0"/>
              <a:t>able</a:t>
            </a:r>
            <a:r>
              <a:rPr spc="-15" dirty="0"/>
              <a:t> </a:t>
            </a:r>
            <a:r>
              <a:rPr dirty="0"/>
              <a:t>to </a:t>
            </a:r>
            <a:r>
              <a:rPr spc="-5" dirty="0"/>
              <a:t>access</a:t>
            </a:r>
            <a:r>
              <a:rPr spc="-15" dirty="0"/>
              <a:t> </a:t>
            </a:r>
            <a:r>
              <a:rPr spc="-5" dirty="0"/>
              <a:t>better</a:t>
            </a:r>
            <a:r>
              <a:rPr dirty="0"/>
              <a:t> </a:t>
            </a:r>
            <a:r>
              <a:rPr spc="-5" dirty="0"/>
              <a:t>paid</a:t>
            </a:r>
            <a:r>
              <a:rPr spc="-15" dirty="0"/>
              <a:t> </a:t>
            </a:r>
            <a:r>
              <a:rPr dirty="0"/>
              <a:t>and</a:t>
            </a:r>
            <a:r>
              <a:rPr spc="-5" dirty="0"/>
              <a:t> less transient</a:t>
            </a:r>
            <a:r>
              <a:rPr spc="-15" dirty="0"/>
              <a:t> </a:t>
            </a:r>
            <a:r>
              <a:rPr spc="-5" dirty="0"/>
              <a:t>work which</a:t>
            </a:r>
            <a:r>
              <a:rPr spc="-15" dirty="0"/>
              <a:t> </a:t>
            </a:r>
            <a:r>
              <a:rPr spc="-5" dirty="0"/>
              <a:t>will</a:t>
            </a:r>
            <a:r>
              <a:rPr spc="-15" dirty="0"/>
              <a:t> </a:t>
            </a:r>
            <a:r>
              <a:rPr spc="-5" dirty="0"/>
              <a:t>contribute</a:t>
            </a:r>
            <a:r>
              <a:rPr spc="-10" dirty="0"/>
              <a:t> </a:t>
            </a:r>
            <a:r>
              <a:rPr dirty="0"/>
              <a:t>to the </a:t>
            </a:r>
            <a:r>
              <a:rPr spc="-5" dirty="0"/>
              <a:t>overall</a:t>
            </a:r>
            <a:r>
              <a:rPr spc="-10" dirty="0"/>
              <a:t> </a:t>
            </a:r>
            <a:r>
              <a:rPr spc="-5" dirty="0"/>
              <a:t>prosperity</a:t>
            </a:r>
            <a:r>
              <a:rPr spc="-15" dirty="0"/>
              <a:t> </a:t>
            </a:r>
            <a:r>
              <a:rPr spc="-5" dirty="0"/>
              <a:t>of families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our</a:t>
            </a:r>
            <a:r>
              <a:rPr spc="-10" dirty="0"/>
              <a:t> </a:t>
            </a:r>
            <a:r>
              <a:rPr spc="-5" dirty="0"/>
              <a:t>communities</a:t>
            </a:r>
          </a:p>
          <a:p>
            <a:pPr marL="12700" marR="5080" algn="just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Building</a:t>
            </a:r>
            <a:r>
              <a:rPr spc="50" dirty="0"/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spc="-5" dirty="0"/>
              <a:t>strong</a:t>
            </a:r>
            <a:r>
              <a:rPr spc="55" dirty="0"/>
              <a:t> </a:t>
            </a:r>
            <a:r>
              <a:rPr spc="-5" dirty="0"/>
              <a:t>Integrated</a:t>
            </a:r>
            <a:r>
              <a:rPr spc="50" dirty="0"/>
              <a:t> </a:t>
            </a:r>
            <a:r>
              <a:rPr spc="-5" dirty="0"/>
              <a:t>Care</a:t>
            </a:r>
            <a:r>
              <a:rPr spc="60" dirty="0"/>
              <a:t> </a:t>
            </a:r>
            <a:r>
              <a:rPr spc="-5" dirty="0"/>
              <a:t>Partnership</a:t>
            </a:r>
            <a:r>
              <a:rPr spc="55" dirty="0"/>
              <a:t> </a:t>
            </a:r>
            <a:r>
              <a:rPr spc="-5" dirty="0"/>
              <a:t>which</a:t>
            </a:r>
            <a:r>
              <a:rPr spc="50" dirty="0"/>
              <a:t> </a:t>
            </a:r>
            <a:r>
              <a:rPr spc="-5" dirty="0"/>
              <a:t>enables</a:t>
            </a:r>
            <a:r>
              <a:rPr spc="55" dirty="0"/>
              <a:t> </a:t>
            </a:r>
            <a:r>
              <a:rPr spc="-5" dirty="0"/>
              <a:t>maintained</a:t>
            </a:r>
            <a:r>
              <a:rPr spc="45" dirty="0"/>
              <a:t> </a:t>
            </a:r>
            <a:r>
              <a:rPr spc="-5" dirty="0"/>
              <a:t>focus</a:t>
            </a:r>
            <a:r>
              <a:rPr spc="50" dirty="0"/>
              <a:t> </a:t>
            </a:r>
            <a:r>
              <a:rPr spc="-5" dirty="0"/>
              <a:t>on</a:t>
            </a:r>
            <a:r>
              <a:rPr spc="55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spc="-5" dirty="0"/>
              <a:t>wider</a:t>
            </a:r>
            <a:r>
              <a:rPr spc="50" dirty="0"/>
              <a:t> </a:t>
            </a:r>
            <a:r>
              <a:rPr spc="-5" dirty="0"/>
              <a:t>determinants</a:t>
            </a:r>
            <a:r>
              <a:rPr spc="50" dirty="0"/>
              <a:t> </a:t>
            </a:r>
            <a:r>
              <a:rPr spc="-5" dirty="0"/>
              <a:t>of</a:t>
            </a:r>
            <a:r>
              <a:rPr spc="45" dirty="0"/>
              <a:t> </a:t>
            </a:r>
            <a:r>
              <a:rPr spc="-5" dirty="0"/>
              <a:t>health</a:t>
            </a:r>
            <a:r>
              <a:rPr spc="45" dirty="0"/>
              <a:t> </a:t>
            </a:r>
            <a:r>
              <a:rPr spc="-5" dirty="0"/>
              <a:t>and</a:t>
            </a:r>
            <a:r>
              <a:rPr spc="45" dirty="0"/>
              <a:t> </a:t>
            </a:r>
            <a:r>
              <a:rPr spc="-5" dirty="0"/>
              <a:t>addressing</a:t>
            </a:r>
            <a:r>
              <a:rPr spc="50" dirty="0"/>
              <a:t> </a:t>
            </a:r>
            <a:r>
              <a:rPr spc="-5" dirty="0"/>
              <a:t>these</a:t>
            </a:r>
            <a:r>
              <a:rPr spc="55" dirty="0"/>
              <a:t> </a:t>
            </a:r>
            <a:r>
              <a:rPr spc="-5" dirty="0"/>
              <a:t>rather</a:t>
            </a:r>
            <a:r>
              <a:rPr spc="60" dirty="0"/>
              <a:t> </a:t>
            </a:r>
            <a:r>
              <a:rPr spc="-5" dirty="0"/>
              <a:t>than</a:t>
            </a:r>
            <a:r>
              <a:rPr spc="45" dirty="0"/>
              <a:t> </a:t>
            </a:r>
            <a:r>
              <a:rPr spc="-5" dirty="0"/>
              <a:t>focusing</a:t>
            </a:r>
            <a:r>
              <a:rPr spc="55" dirty="0"/>
              <a:t> </a:t>
            </a:r>
            <a:r>
              <a:rPr spc="-10" dirty="0"/>
              <a:t>solely</a:t>
            </a:r>
            <a:r>
              <a:rPr spc="50" dirty="0"/>
              <a:t> </a:t>
            </a:r>
            <a:r>
              <a:rPr spc="-5" dirty="0"/>
              <a:t>on </a:t>
            </a:r>
            <a:r>
              <a:rPr dirty="0"/>
              <a:t> NHS</a:t>
            </a:r>
            <a:r>
              <a:rPr spc="-5" dirty="0"/>
              <a:t> provision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219" y="2526358"/>
            <a:ext cx="1231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219" y="2861638"/>
            <a:ext cx="1231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219" y="3196919"/>
            <a:ext cx="1231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5.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219" y="3502023"/>
            <a:ext cx="123189" cy="391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000" dirty="0">
                <a:latin typeface="Calibri"/>
                <a:cs typeface="Calibri"/>
              </a:rPr>
              <a:t>6.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latin typeface="Calibri"/>
                <a:cs typeface="Calibri"/>
              </a:rPr>
              <a:t>7.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219" y="4050358"/>
            <a:ext cx="1231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8.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196" y="4568537"/>
            <a:ext cx="920369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2021/22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and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Beyond: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Our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Priorities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and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What will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be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Different</a:t>
            </a:r>
            <a:endParaRPr sz="10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000" dirty="0">
                <a:latin typeface="Calibri"/>
                <a:cs typeface="Calibri"/>
              </a:rPr>
              <a:t>Our </a:t>
            </a:r>
            <a:r>
              <a:rPr sz="1000" spc="-5" dirty="0">
                <a:latin typeface="Calibri"/>
                <a:cs typeface="Calibri"/>
              </a:rPr>
              <a:t>system will jointly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health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social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needs of</a:t>
            </a:r>
            <a:r>
              <a:rPr sz="1000" dirty="0">
                <a:latin typeface="Calibri"/>
                <a:cs typeface="Calibri"/>
              </a:rPr>
              <a:t> the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population;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moving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from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fixing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illness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enabling wellness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reducing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inequalities</a:t>
            </a:r>
            <a:endParaRPr sz="10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will </a:t>
            </a:r>
            <a:r>
              <a:rPr sz="1000" dirty="0">
                <a:latin typeface="Calibri"/>
                <a:cs typeface="Calibri"/>
              </a:rPr>
              <a:t>adopt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implement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core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principles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how we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work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challenge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each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other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upholding them</a:t>
            </a:r>
            <a:endParaRPr sz="10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000" dirty="0">
                <a:latin typeface="Calibri"/>
                <a:cs typeface="Calibri"/>
              </a:rPr>
              <a:t>We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will establish</a:t>
            </a:r>
            <a:r>
              <a:rPr sz="1000" spc="229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strong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system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governance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decision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making arrangements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agreed</a:t>
            </a:r>
            <a:endParaRPr sz="10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focus of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delivery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will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Place Partnerships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Provider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Collaboration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Scale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rather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than </a:t>
            </a:r>
            <a:r>
              <a:rPr sz="1000" spc="-5" dirty="0">
                <a:latin typeface="Calibri"/>
                <a:cs typeface="Calibri"/>
              </a:rPr>
              <a:t>organisations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where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appropriate,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supported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strong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Primary Care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Networks</a:t>
            </a:r>
            <a:endParaRPr sz="1000">
              <a:latin typeface="Calibri"/>
              <a:cs typeface="Calibri"/>
            </a:endParaRPr>
          </a:p>
          <a:p>
            <a:pPr marL="193675" marR="5080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000" spc="-5" dirty="0">
                <a:latin typeface="Calibri"/>
                <a:cs typeface="Calibri"/>
              </a:rPr>
              <a:t>Providers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will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increasingly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move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integrate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provision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delivery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order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deliver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outcomes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population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Derbyshire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both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footprint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Place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levels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within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allocated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resources</a:t>
            </a:r>
            <a:endParaRPr sz="1000">
              <a:latin typeface="Calibri"/>
              <a:cs typeface="Calibri"/>
            </a:endParaRPr>
          </a:p>
          <a:p>
            <a:pPr marL="193675" marR="5080" indent="-180975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000" dirty="0">
                <a:latin typeface="Calibri"/>
                <a:cs typeface="Calibri"/>
              </a:rPr>
              <a:t>We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will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develop</a:t>
            </a:r>
            <a:r>
              <a:rPr sz="1000" dirty="0">
                <a:latin typeface="Calibri"/>
                <a:cs typeface="Calibri"/>
              </a:rPr>
              <a:t> 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Strategic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Intent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function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optimize</a:t>
            </a:r>
            <a:r>
              <a:rPr sz="1000" dirty="0">
                <a:latin typeface="Calibri"/>
                <a:cs typeface="Calibri"/>
              </a:rPr>
              <a:t> 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opportunities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identified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through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population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health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intelligence,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</a:t>
            </a:r>
            <a:r>
              <a:rPr sz="1000" spc="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strong</a:t>
            </a:r>
            <a:r>
              <a:rPr sz="1000" spc="2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integrated</a:t>
            </a:r>
            <a:r>
              <a:rPr sz="1000" spc="2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commissioning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encompassing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directly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commissioned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services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currently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led</a:t>
            </a:r>
            <a:r>
              <a:rPr sz="1000" dirty="0">
                <a:latin typeface="Calibri"/>
                <a:cs typeface="Calibri"/>
              </a:rPr>
              <a:t> by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NHS England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join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commissioning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Local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Authorities</a:t>
            </a:r>
            <a:endParaRPr sz="10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000" dirty="0">
                <a:latin typeface="Calibri"/>
                <a:cs typeface="Calibri"/>
              </a:rPr>
              <a:t>We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will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live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within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means</a:t>
            </a:r>
            <a:r>
              <a:rPr sz="1000" dirty="0">
                <a:latin typeface="Calibri"/>
                <a:cs typeface="Calibri"/>
              </a:rPr>
              <a:t> and </a:t>
            </a:r>
            <a:r>
              <a:rPr sz="1000" spc="-5" dirty="0">
                <a:latin typeface="Calibri"/>
                <a:cs typeface="Calibri"/>
              </a:rPr>
              <a:t>ensure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address our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underlying financial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deficit, through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system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efficiency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service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improvement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plan.</a:t>
            </a:r>
            <a:endParaRPr sz="10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will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restore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recover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planned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cancer</a:t>
            </a:r>
            <a:r>
              <a:rPr sz="1000" spc="-5" dirty="0">
                <a:latin typeface="Calibri"/>
                <a:cs typeface="Calibri"/>
              </a:rPr>
              <a:t> services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ensure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people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get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right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dirty="0">
                <a:latin typeface="Calibri"/>
                <a:cs typeface="Calibri"/>
              </a:rPr>
              <a:t> at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right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time</a:t>
            </a:r>
            <a:endParaRPr sz="10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will develop </a:t>
            </a:r>
            <a:r>
              <a:rPr sz="1000" dirty="0">
                <a:latin typeface="Calibri"/>
                <a:cs typeface="Calibri"/>
              </a:rPr>
              <a:t>an </a:t>
            </a:r>
            <a:r>
              <a:rPr sz="1000" spc="-5" dirty="0">
                <a:latin typeface="Calibri"/>
                <a:cs typeface="Calibri"/>
              </a:rPr>
              <a:t>agile workforce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meet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changing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approach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population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health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system working</a:t>
            </a:r>
            <a:endParaRPr sz="10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will </a:t>
            </a:r>
            <a:r>
              <a:rPr sz="1000" dirty="0">
                <a:latin typeface="Calibri"/>
                <a:cs typeface="Calibri"/>
              </a:rPr>
              <a:t>continue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manage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Covid19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response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prevent,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protect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treat</a:t>
            </a:r>
            <a:r>
              <a:rPr sz="1000" dirty="0">
                <a:latin typeface="Calibri"/>
                <a:cs typeface="Calibri"/>
              </a:rPr>
              <a:t> any </a:t>
            </a:r>
            <a:r>
              <a:rPr sz="1000" spc="-5" dirty="0">
                <a:latin typeface="Calibri"/>
                <a:cs typeface="Calibri"/>
              </a:rPr>
              <a:t>ongoing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Covid19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demands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needs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894" y="297751"/>
            <a:ext cx="6509384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5" dirty="0">
                <a:latin typeface="Arial"/>
                <a:cs typeface="Arial"/>
              </a:rPr>
              <a:t>Establishing the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ICB: Considerations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259" y="1156625"/>
            <a:ext cx="8056245" cy="5450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9734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Unitary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Board,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members bring their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perspective and experience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members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represent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their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constituents.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Board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must:</a:t>
            </a:r>
            <a:endParaRPr sz="2000">
              <a:latin typeface="Arial"/>
              <a:cs typeface="Arial"/>
            </a:endParaRPr>
          </a:p>
          <a:p>
            <a:pPr marL="749300" indent="-283845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49935" algn="l"/>
              </a:tabLst>
            </a:pPr>
            <a:r>
              <a:rPr sz="2000" spc="-5" dirty="0">
                <a:latin typeface="Arial"/>
                <a:cs typeface="Arial"/>
              </a:rPr>
              <a:t>Enable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facilitate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partnership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working</a:t>
            </a:r>
            <a:endParaRPr sz="2000">
              <a:latin typeface="Arial"/>
              <a:cs typeface="Arial"/>
            </a:endParaRPr>
          </a:p>
          <a:p>
            <a:pPr marL="749300" indent="-283845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749935" algn="l"/>
              </a:tabLst>
            </a:pPr>
            <a:r>
              <a:rPr sz="2000" spc="-5" dirty="0">
                <a:latin typeface="Arial"/>
                <a:cs typeface="Arial"/>
              </a:rPr>
              <a:t>Deliver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statutory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duties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through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agile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governance.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urier New"/>
              <a:buChar char="o"/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Principles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from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Stakeholder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Feedback</a:t>
            </a:r>
            <a:endParaRPr sz="2000">
              <a:latin typeface="Arial"/>
              <a:cs typeface="Arial"/>
            </a:endParaRPr>
          </a:p>
          <a:p>
            <a:pPr marL="1146175" marR="472440" lvl="1" indent="-226695">
              <a:lnSpc>
                <a:spcPct val="100000"/>
              </a:lnSpc>
              <a:spcBef>
                <a:spcPts val="480"/>
              </a:spcBef>
              <a:buChar char="•"/>
              <a:tabLst>
                <a:tab pos="1146175" algn="l"/>
                <a:tab pos="1146810" algn="l"/>
              </a:tabLst>
            </a:pPr>
            <a:r>
              <a:rPr sz="2000" spc="-10" dirty="0">
                <a:latin typeface="Arial"/>
                <a:cs typeface="Arial"/>
              </a:rPr>
              <a:t>Agreement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 the principle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keeping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ICB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Board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reasonable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size.</a:t>
            </a:r>
            <a:endParaRPr sz="2000">
              <a:latin typeface="Arial"/>
              <a:cs typeface="Arial"/>
            </a:endParaRPr>
          </a:p>
          <a:p>
            <a:pPr marL="1146175" marR="242570" lvl="1" indent="-226695">
              <a:lnSpc>
                <a:spcPct val="100000"/>
              </a:lnSpc>
              <a:spcBef>
                <a:spcPts val="480"/>
              </a:spcBef>
              <a:buChar char="•"/>
              <a:tabLst>
                <a:tab pos="1146175" algn="l"/>
                <a:tab pos="1146810" algn="l"/>
              </a:tabLst>
            </a:pPr>
            <a:r>
              <a:rPr sz="2000" spc="-5" dirty="0">
                <a:latin typeface="Arial"/>
                <a:cs typeface="Arial"/>
              </a:rPr>
              <a:t>There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 an understanding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principle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independence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as well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as system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buy in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OUR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1146175" marR="584835" lvl="1" indent="-226695">
              <a:lnSpc>
                <a:spcPct val="100000"/>
              </a:lnSpc>
              <a:spcBef>
                <a:spcPts val="480"/>
              </a:spcBef>
              <a:buChar char="•"/>
              <a:tabLst>
                <a:tab pos="1146175" algn="l"/>
                <a:tab pos="1146810" algn="l"/>
              </a:tabLst>
            </a:pPr>
            <a:r>
              <a:rPr sz="2000" spc="-5" dirty="0">
                <a:latin typeface="Arial"/>
                <a:cs typeface="Arial"/>
              </a:rPr>
              <a:t>There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 understanding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Provider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Collaboratives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represented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ICB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Board.</a:t>
            </a:r>
            <a:endParaRPr sz="2000">
              <a:latin typeface="Arial"/>
              <a:cs typeface="Arial"/>
            </a:endParaRPr>
          </a:p>
          <a:p>
            <a:pPr marL="1146175" marR="374015" lvl="1" indent="-226695">
              <a:lnSpc>
                <a:spcPct val="100000"/>
              </a:lnSpc>
              <a:spcBef>
                <a:spcPts val="480"/>
              </a:spcBef>
              <a:buChar char="•"/>
              <a:tabLst>
                <a:tab pos="1146175" algn="l"/>
                <a:tab pos="1146810" algn="l"/>
              </a:tabLst>
            </a:pPr>
            <a:r>
              <a:rPr sz="2000" spc="-5" dirty="0">
                <a:latin typeface="Arial"/>
                <a:cs typeface="Arial"/>
              </a:rPr>
              <a:t>There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 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understanding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Providers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maintain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input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system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governance.</a:t>
            </a:r>
            <a:endParaRPr sz="2000">
              <a:latin typeface="Arial"/>
              <a:cs typeface="Arial"/>
            </a:endParaRPr>
          </a:p>
          <a:p>
            <a:pPr marL="1146175" marR="5080" lvl="1" indent="-226695">
              <a:lnSpc>
                <a:spcPct val="100000"/>
              </a:lnSpc>
              <a:spcBef>
                <a:spcPts val="480"/>
              </a:spcBef>
              <a:buChar char="•"/>
              <a:tabLst>
                <a:tab pos="1146175" algn="l"/>
                <a:tab pos="1146810" algn="l"/>
              </a:tabLst>
            </a:pPr>
            <a:r>
              <a:rPr sz="2000" spc="-5" dirty="0">
                <a:latin typeface="Arial"/>
                <a:cs typeface="Arial"/>
              </a:rPr>
              <a:t>There is an understanding that ICB/ICP/HWBs are connected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need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work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together.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120" y="292417"/>
            <a:ext cx="670242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dirty="0">
                <a:latin typeface="Arial"/>
                <a:cs typeface="Arial"/>
              </a:rPr>
              <a:t>Other</a:t>
            </a:r>
            <a:r>
              <a:rPr sz="4300" b="1" spc="-40" dirty="0">
                <a:latin typeface="Arial"/>
                <a:cs typeface="Arial"/>
              </a:rPr>
              <a:t> </a:t>
            </a:r>
            <a:r>
              <a:rPr sz="4300" b="1" spc="-5" dirty="0">
                <a:latin typeface="Arial"/>
                <a:cs typeface="Arial"/>
              </a:rPr>
              <a:t>ICB</a:t>
            </a:r>
            <a:r>
              <a:rPr sz="4300" b="1" spc="-50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Considerations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573790"/>
            <a:ext cx="8744585" cy="43173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3060" marR="199390" indent="-340995">
              <a:lnSpc>
                <a:spcPts val="3460"/>
              </a:lnSpc>
              <a:spcBef>
                <a:spcPts val="530"/>
              </a:spcBef>
              <a:buChar char="•"/>
              <a:tabLst>
                <a:tab pos="353060" algn="l"/>
                <a:tab pos="353695" algn="l"/>
              </a:tabLst>
            </a:pPr>
            <a:r>
              <a:rPr sz="3200" spc="-5" dirty="0">
                <a:latin typeface="Arial"/>
                <a:cs typeface="Arial"/>
              </a:rPr>
              <a:t>The ICB must </a:t>
            </a:r>
            <a:r>
              <a:rPr sz="3200" spc="-10" dirty="0">
                <a:latin typeface="Arial"/>
                <a:cs typeface="Arial"/>
              </a:rPr>
              <a:t>hear </a:t>
            </a:r>
            <a:r>
              <a:rPr sz="3200" spc="-5" dirty="0">
                <a:latin typeface="Arial"/>
                <a:cs typeface="Arial"/>
              </a:rPr>
              <a:t>the voices of communities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have 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strong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clinical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presence.</a:t>
            </a:r>
            <a:endParaRPr sz="3200">
              <a:latin typeface="Arial"/>
              <a:cs typeface="Arial"/>
            </a:endParaRPr>
          </a:p>
          <a:p>
            <a:pPr marL="353060" marR="475615" indent="-340995">
              <a:lnSpc>
                <a:spcPts val="3460"/>
              </a:lnSpc>
              <a:spcBef>
                <a:spcPts val="760"/>
              </a:spcBef>
              <a:buChar char="•"/>
              <a:tabLst>
                <a:tab pos="353060" algn="l"/>
                <a:tab pos="353695" algn="l"/>
              </a:tabLst>
            </a:pPr>
            <a:r>
              <a:rPr sz="3200" spc="-5" dirty="0">
                <a:latin typeface="Arial"/>
                <a:cs typeface="Arial"/>
              </a:rPr>
              <a:t>The ICB </a:t>
            </a:r>
            <a:r>
              <a:rPr sz="3200" spc="-10" dirty="0">
                <a:latin typeface="Arial"/>
                <a:cs typeface="Arial"/>
              </a:rPr>
              <a:t>needs </a:t>
            </a:r>
            <a:r>
              <a:rPr sz="3200" spc="-5" dirty="0">
                <a:latin typeface="Arial"/>
                <a:cs typeface="Arial"/>
              </a:rPr>
              <a:t>to recognise and listen to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wider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e.g.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Diversity 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Inclusivity.</a:t>
            </a:r>
            <a:endParaRPr sz="3200">
              <a:latin typeface="Arial"/>
              <a:cs typeface="Arial"/>
            </a:endParaRPr>
          </a:p>
          <a:p>
            <a:pPr marL="353060" marR="537845" indent="-340995">
              <a:lnSpc>
                <a:spcPts val="3460"/>
              </a:lnSpc>
              <a:spcBef>
                <a:spcPts val="760"/>
              </a:spcBef>
              <a:buChar char="•"/>
              <a:tabLst>
                <a:tab pos="353060" algn="l"/>
                <a:tab pos="353695" algn="l"/>
              </a:tabLst>
            </a:pPr>
            <a:r>
              <a:rPr sz="3200" spc="-5" dirty="0">
                <a:latin typeface="Arial"/>
                <a:cs typeface="Arial"/>
              </a:rPr>
              <a:t>The ICB should </a:t>
            </a:r>
            <a:r>
              <a:rPr sz="3200" spc="-10" dirty="0">
                <a:latin typeface="Arial"/>
                <a:cs typeface="Arial"/>
              </a:rPr>
              <a:t>delegate </a:t>
            </a:r>
            <a:r>
              <a:rPr sz="3200" spc="-5" dirty="0">
                <a:latin typeface="Arial"/>
                <a:cs typeface="Arial"/>
              </a:rPr>
              <a:t>wherever possible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appropriate.</a:t>
            </a:r>
            <a:endParaRPr sz="3200">
              <a:latin typeface="Arial"/>
              <a:cs typeface="Arial"/>
            </a:endParaRPr>
          </a:p>
          <a:p>
            <a:pPr marL="353060" marR="5080" indent="-340995">
              <a:lnSpc>
                <a:spcPts val="3460"/>
              </a:lnSpc>
              <a:spcBef>
                <a:spcPts val="760"/>
              </a:spcBef>
              <a:buChar char="•"/>
              <a:tabLst>
                <a:tab pos="353060" algn="l"/>
                <a:tab pos="353695" algn="l"/>
              </a:tabLst>
            </a:pPr>
            <a:r>
              <a:rPr sz="3200" spc="-5" dirty="0">
                <a:latin typeface="Arial"/>
                <a:cs typeface="Arial"/>
              </a:rPr>
              <a:t>There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must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clarity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</a:t>
            </a:r>
            <a:r>
              <a:rPr sz="3200" spc="-10" dirty="0">
                <a:latin typeface="Arial"/>
                <a:cs typeface="Arial"/>
              </a:rPr>
              <a:t> relationships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e.g.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ICP,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Place, Provider </a:t>
            </a:r>
            <a:r>
              <a:rPr sz="3200" spc="-10" dirty="0">
                <a:latin typeface="Arial"/>
                <a:cs typeface="Arial"/>
              </a:rPr>
              <a:t>Collaborative,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HWB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Boards </a:t>
            </a:r>
            <a:r>
              <a:rPr sz="3200" spc="-5" dirty="0">
                <a:latin typeface="Arial"/>
                <a:cs typeface="Arial"/>
              </a:rPr>
              <a:t> 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statutory </a:t>
            </a:r>
            <a:r>
              <a:rPr sz="3200" spc="-10" dirty="0">
                <a:latin typeface="Arial"/>
                <a:cs typeface="Arial"/>
              </a:rPr>
              <a:t>organisations.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707" y="355008"/>
            <a:ext cx="2778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Arial"/>
                <a:cs typeface="Arial"/>
              </a:rPr>
              <a:t>ICB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Functions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6372" y="1118395"/>
          <a:ext cx="8265795" cy="5407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plan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Allocating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resources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44220" marR="184150" indent="-553720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Establishing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working </a:t>
                      </a:r>
                      <a:r>
                        <a:rPr sz="150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arrangements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44220" marR="240665" indent="-497205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Establishing governance </a:t>
                      </a:r>
                      <a:r>
                        <a:rPr sz="1500" b="1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arrangements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70865" marR="134620" indent="-428625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Arranging for the provision </a:t>
                      </a:r>
                      <a:r>
                        <a:rPr sz="1500" b="1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85445" marR="378460"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Leading system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People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Plan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34035" marR="97155" indent="-429895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Leading system-wide action </a:t>
                      </a:r>
                      <a:r>
                        <a:rPr sz="1500" b="1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digital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13398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Understand local priorities, </a:t>
                      </a:r>
                      <a:r>
                        <a:rPr sz="1500" b="1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track</a:t>
                      </a:r>
                      <a:r>
                        <a:rPr sz="15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delivery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plans,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monitor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address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variation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drive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continuous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improvement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4300" indent="63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Ensuring NHS plays a full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economic </a:t>
                      </a:r>
                      <a:r>
                        <a:rPr sz="1500" b="1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environmental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sustainability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marL="368300" marR="360680" indent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Driving joint work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estates, procurement, </a:t>
                      </a:r>
                      <a:r>
                        <a:rPr sz="1500" b="1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supply chain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commercial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strategies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13208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Planning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for,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responding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leading recovery from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incidents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70255" marR="304165" indent="-459105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delegated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50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NHE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England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conferred from CCGs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966" y="285286"/>
            <a:ext cx="391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Proposed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ICB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0266" y="751756"/>
          <a:ext cx="6932295" cy="4535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Member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by legislation 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Chair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173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Independent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Non-Executive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Independent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(Chair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Audit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Committee)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Independent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(Chair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Remuneration Committee)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Independent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NEDs (3)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Executive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Chief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Executive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Director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Finance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Director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Nursing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Director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Executive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Director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(to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determined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CEO)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Partner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marR="335915" indent="-17145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One clinical member drawn from the primary medical services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(general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practice)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marR="421640" indent="-171450">
                        <a:lnSpc>
                          <a:spcPct val="100000"/>
                        </a:lnSpc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 from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strategic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provision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(Place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Provider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Collaborative)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which at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least one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be 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Trust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CEO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marR="100965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?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Two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 from the local authorities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(to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be agreed with local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Authority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Chief Executives)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*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(one mandatory)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Chair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Advisory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Committee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Attendance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required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ICB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Executives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marR="866775" indent="-171450">
                        <a:lnSpc>
                          <a:spcPct val="100000"/>
                        </a:lnSpc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Directors of Public Health – ? could fulfil LA mandated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membership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(see above)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316865" y="5405216"/>
            <a:ext cx="682244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*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Mandatory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Members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Note that some of the members may hold 2 roles, for example the CEO member (s) for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strategic provision may also be the Place executive lead, or Provider Collaborative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executive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lead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959" y="241556"/>
            <a:ext cx="2190750" cy="781050"/>
            <a:chOff x="3489959" y="241556"/>
            <a:chExt cx="2190750" cy="781050"/>
          </a:xfrm>
        </p:grpSpPr>
        <p:sp>
          <p:nvSpPr>
            <p:cNvPr id="3" name="object 3"/>
            <p:cNvSpPr/>
            <p:nvPr/>
          </p:nvSpPr>
          <p:spPr>
            <a:xfrm>
              <a:off x="3509009" y="260606"/>
              <a:ext cx="2152650" cy="742950"/>
            </a:xfrm>
            <a:custGeom>
              <a:avLst/>
              <a:gdLst/>
              <a:ahLst/>
              <a:cxnLst/>
              <a:rect l="l" t="t" r="r" b="b"/>
              <a:pathLst>
                <a:path w="2152650" h="742950">
                  <a:moveTo>
                    <a:pt x="2028825" y="0"/>
                  </a:moveTo>
                  <a:lnTo>
                    <a:pt x="123825" y="0"/>
                  </a:lnTo>
                  <a:lnTo>
                    <a:pt x="75625" y="9730"/>
                  </a:lnTo>
                  <a:lnTo>
                    <a:pt x="36266" y="36266"/>
                  </a:lnTo>
                  <a:lnTo>
                    <a:pt x="9730" y="75625"/>
                  </a:lnTo>
                  <a:lnTo>
                    <a:pt x="0" y="123825"/>
                  </a:lnTo>
                  <a:lnTo>
                    <a:pt x="0" y="619125"/>
                  </a:lnTo>
                  <a:lnTo>
                    <a:pt x="9730" y="667324"/>
                  </a:lnTo>
                  <a:lnTo>
                    <a:pt x="36266" y="706683"/>
                  </a:lnTo>
                  <a:lnTo>
                    <a:pt x="75625" y="733219"/>
                  </a:lnTo>
                  <a:lnTo>
                    <a:pt x="123825" y="742950"/>
                  </a:lnTo>
                  <a:lnTo>
                    <a:pt x="2028825" y="742950"/>
                  </a:lnTo>
                  <a:lnTo>
                    <a:pt x="2077024" y="733219"/>
                  </a:lnTo>
                  <a:lnTo>
                    <a:pt x="2116383" y="706683"/>
                  </a:lnTo>
                  <a:lnTo>
                    <a:pt x="2142919" y="667324"/>
                  </a:lnTo>
                  <a:lnTo>
                    <a:pt x="2152650" y="619125"/>
                  </a:lnTo>
                  <a:lnTo>
                    <a:pt x="2152650" y="123825"/>
                  </a:lnTo>
                  <a:lnTo>
                    <a:pt x="2142919" y="75625"/>
                  </a:lnTo>
                  <a:lnTo>
                    <a:pt x="2116383" y="36266"/>
                  </a:lnTo>
                  <a:lnTo>
                    <a:pt x="2077024" y="9730"/>
                  </a:lnTo>
                  <a:lnTo>
                    <a:pt x="2028825" y="0"/>
                  </a:lnTo>
                  <a:close/>
                </a:path>
              </a:pathLst>
            </a:custGeom>
            <a:solidFill>
              <a:srgbClr val="F2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9009" y="260606"/>
              <a:ext cx="2152650" cy="742950"/>
            </a:xfrm>
            <a:custGeom>
              <a:avLst/>
              <a:gdLst/>
              <a:ahLst/>
              <a:cxnLst/>
              <a:rect l="l" t="t" r="r" b="b"/>
              <a:pathLst>
                <a:path w="2152650" h="742950">
                  <a:moveTo>
                    <a:pt x="0" y="123825"/>
                  </a:moveTo>
                  <a:lnTo>
                    <a:pt x="9730" y="75625"/>
                  </a:lnTo>
                  <a:lnTo>
                    <a:pt x="36266" y="36266"/>
                  </a:lnTo>
                  <a:lnTo>
                    <a:pt x="75625" y="9730"/>
                  </a:lnTo>
                  <a:lnTo>
                    <a:pt x="123825" y="0"/>
                  </a:lnTo>
                  <a:lnTo>
                    <a:pt x="2028825" y="0"/>
                  </a:lnTo>
                  <a:lnTo>
                    <a:pt x="2077024" y="9730"/>
                  </a:lnTo>
                  <a:lnTo>
                    <a:pt x="2116383" y="36266"/>
                  </a:lnTo>
                  <a:lnTo>
                    <a:pt x="2142919" y="75625"/>
                  </a:lnTo>
                  <a:lnTo>
                    <a:pt x="2152650" y="123825"/>
                  </a:lnTo>
                  <a:lnTo>
                    <a:pt x="2152650" y="619125"/>
                  </a:lnTo>
                  <a:lnTo>
                    <a:pt x="2142919" y="667324"/>
                  </a:lnTo>
                  <a:lnTo>
                    <a:pt x="2116383" y="706683"/>
                  </a:lnTo>
                  <a:lnTo>
                    <a:pt x="2077024" y="733219"/>
                  </a:lnTo>
                  <a:lnTo>
                    <a:pt x="2028825" y="742950"/>
                  </a:lnTo>
                  <a:lnTo>
                    <a:pt x="123825" y="742950"/>
                  </a:lnTo>
                  <a:lnTo>
                    <a:pt x="75625" y="733219"/>
                  </a:lnTo>
                  <a:lnTo>
                    <a:pt x="36266" y="706683"/>
                  </a:lnTo>
                  <a:lnTo>
                    <a:pt x="9730" y="667324"/>
                  </a:lnTo>
                  <a:lnTo>
                    <a:pt x="0" y="619125"/>
                  </a:lnTo>
                  <a:lnTo>
                    <a:pt x="0" y="1238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2610" y="468344"/>
            <a:ext cx="1266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ICB</a:t>
            </a:r>
            <a:r>
              <a:rPr sz="20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Board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1425" y="1358267"/>
            <a:ext cx="1684020" cy="883285"/>
          </a:xfrm>
          <a:custGeom>
            <a:avLst/>
            <a:gdLst/>
            <a:ahLst/>
            <a:cxnLst/>
            <a:rect l="l" t="t" r="r" b="b"/>
            <a:pathLst>
              <a:path w="1684020" h="883285">
                <a:moveTo>
                  <a:pt x="1684020" y="147192"/>
                </a:moveTo>
                <a:lnTo>
                  <a:pt x="1676516" y="100668"/>
                </a:lnTo>
                <a:lnTo>
                  <a:pt x="1655620" y="60262"/>
                </a:lnTo>
                <a:lnTo>
                  <a:pt x="1623757" y="28399"/>
                </a:lnTo>
                <a:lnTo>
                  <a:pt x="1583351" y="7503"/>
                </a:lnTo>
                <a:lnTo>
                  <a:pt x="1536827" y="0"/>
                </a:lnTo>
                <a:lnTo>
                  <a:pt x="147193" y="0"/>
                </a:lnTo>
                <a:lnTo>
                  <a:pt x="100668" y="7503"/>
                </a:lnTo>
                <a:lnTo>
                  <a:pt x="60262" y="28399"/>
                </a:lnTo>
                <a:lnTo>
                  <a:pt x="28399" y="60262"/>
                </a:lnTo>
                <a:lnTo>
                  <a:pt x="7503" y="100668"/>
                </a:lnTo>
                <a:lnTo>
                  <a:pt x="0" y="147192"/>
                </a:lnTo>
                <a:lnTo>
                  <a:pt x="0" y="735964"/>
                </a:lnTo>
                <a:lnTo>
                  <a:pt x="7503" y="782489"/>
                </a:lnTo>
                <a:lnTo>
                  <a:pt x="28399" y="822895"/>
                </a:lnTo>
                <a:lnTo>
                  <a:pt x="60262" y="854758"/>
                </a:lnTo>
                <a:lnTo>
                  <a:pt x="100668" y="875654"/>
                </a:lnTo>
                <a:lnTo>
                  <a:pt x="147193" y="883157"/>
                </a:lnTo>
                <a:lnTo>
                  <a:pt x="1536827" y="883157"/>
                </a:lnTo>
                <a:lnTo>
                  <a:pt x="1583351" y="875654"/>
                </a:lnTo>
                <a:lnTo>
                  <a:pt x="1623757" y="854758"/>
                </a:lnTo>
                <a:lnTo>
                  <a:pt x="1655620" y="822895"/>
                </a:lnTo>
                <a:lnTo>
                  <a:pt x="1676516" y="782489"/>
                </a:lnTo>
                <a:lnTo>
                  <a:pt x="1684020" y="735964"/>
                </a:lnTo>
                <a:lnTo>
                  <a:pt x="1684020" y="147192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2745" y="1561648"/>
            <a:ext cx="3060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735" algn="l"/>
              </a:tabLst>
            </a:pPr>
            <a:r>
              <a:rPr sz="1400" b="1" u="sng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1052" y="1529335"/>
            <a:ext cx="122364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>
              <a:lnSpc>
                <a:spcPct val="114999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System </a:t>
            </a:r>
            <a:r>
              <a:rPr sz="1400" b="1" spc="-5" dirty="0">
                <a:latin typeface="Arial"/>
                <a:cs typeface="Arial"/>
              </a:rPr>
              <a:t> Executive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SLT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5525" y="955169"/>
            <a:ext cx="1152525" cy="818515"/>
          </a:xfrm>
          <a:custGeom>
            <a:avLst/>
            <a:gdLst/>
            <a:ahLst/>
            <a:cxnLst/>
            <a:rect l="l" t="t" r="r" b="b"/>
            <a:pathLst>
              <a:path w="1152525" h="818514">
                <a:moveTo>
                  <a:pt x="1152144" y="136398"/>
                </a:moveTo>
                <a:lnTo>
                  <a:pt x="1145189" y="93283"/>
                </a:lnTo>
                <a:lnTo>
                  <a:pt x="1125825" y="55840"/>
                </a:lnTo>
                <a:lnTo>
                  <a:pt x="1096297" y="26315"/>
                </a:lnTo>
                <a:lnTo>
                  <a:pt x="1058855" y="6953"/>
                </a:lnTo>
                <a:lnTo>
                  <a:pt x="1015746" y="0"/>
                </a:lnTo>
                <a:lnTo>
                  <a:pt x="136398" y="0"/>
                </a:lnTo>
                <a:lnTo>
                  <a:pt x="93288" y="6953"/>
                </a:lnTo>
                <a:lnTo>
                  <a:pt x="55846" y="26315"/>
                </a:lnTo>
                <a:lnTo>
                  <a:pt x="26318" y="55840"/>
                </a:lnTo>
                <a:lnTo>
                  <a:pt x="6954" y="93283"/>
                </a:lnTo>
                <a:lnTo>
                  <a:pt x="0" y="136398"/>
                </a:lnTo>
                <a:lnTo>
                  <a:pt x="0" y="681990"/>
                </a:lnTo>
                <a:lnTo>
                  <a:pt x="6954" y="725099"/>
                </a:lnTo>
                <a:lnTo>
                  <a:pt x="26318" y="762541"/>
                </a:lnTo>
                <a:lnTo>
                  <a:pt x="55846" y="792069"/>
                </a:lnTo>
                <a:lnTo>
                  <a:pt x="93288" y="811433"/>
                </a:lnTo>
                <a:lnTo>
                  <a:pt x="136398" y="818388"/>
                </a:lnTo>
                <a:lnTo>
                  <a:pt x="1015746" y="818388"/>
                </a:lnTo>
                <a:lnTo>
                  <a:pt x="1058855" y="811433"/>
                </a:lnTo>
                <a:lnTo>
                  <a:pt x="1096297" y="792069"/>
                </a:lnTo>
                <a:lnTo>
                  <a:pt x="1125825" y="762541"/>
                </a:lnTo>
                <a:lnTo>
                  <a:pt x="1145189" y="725099"/>
                </a:lnTo>
                <a:lnTo>
                  <a:pt x="1152144" y="681990"/>
                </a:lnTo>
                <a:lnTo>
                  <a:pt x="1152144" y="136398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10824" y="1265481"/>
            <a:ext cx="541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PL</a:t>
            </a:r>
            <a:r>
              <a:rPr sz="1200" b="1" spc="-10" dirty="0">
                <a:latin typeface="Arial"/>
                <a:cs typeface="Arial"/>
              </a:rPr>
              <a:t>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33134" y="1989203"/>
            <a:ext cx="1434465" cy="818515"/>
          </a:xfrm>
          <a:custGeom>
            <a:avLst/>
            <a:gdLst/>
            <a:ahLst/>
            <a:cxnLst/>
            <a:rect l="l" t="t" r="r" b="b"/>
            <a:pathLst>
              <a:path w="1434465" h="818514">
                <a:moveTo>
                  <a:pt x="1434084" y="136398"/>
                </a:moveTo>
                <a:lnTo>
                  <a:pt x="1427129" y="93283"/>
                </a:lnTo>
                <a:lnTo>
                  <a:pt x="1407765" y="55840"/>
                </a:lnTo>
                <a:lnTo>
                  <a:pt x="1378237" y="26315"/>
                </a:lnTo>
                <a:lnTo>
                  <a:pt x="1340795" y="6953"/>
                </a:lnTo>
                <a:lnTo>
                  <a:pt x="1297686" y="0"/>
                </a:lnTo>
                <a:lnTo>
                  <a:pt x="136398" y="0"/>
                </a:lnTo>
                <a:lnTo>
                  <a:pt x="93288" y="6953"/>
                </a:lnTo>
                <a:lnTo>
                  <a:pt x="55846" y="26315"/>
                </a:lnTo>
                <a:lnTo>
                  <a:pt x="26318" y="55840"/>
                </a:lnTo>
                <a:lnTo>
                  <a:pt x="6954" y="93283"/>
                </a:lnTo>
                <a:lnTo>
                  <a:pt x="0" y="136398"/>
                </a:lnTo>
                <a:lnTo>
                  <a:pt x="0" y="681990"/>
                </a:lnTo>
                <a:lnTo>
                  <a:pt x="6954" y="725099"/>
                </a:lnTo>
                <a:lnTo>
                  <a:pt x="26318" y="762541"/>
                </a:lnTo>
                <a:lnTo>
                  <a:pt x="55846" y="792069"/>
                </a:lnTo>
                <a:lnTo>
                  <a:pt x="93288" y="811433"/>
                </a:lnTo>
                <a:lnTo>
                  <a:pt x="136398" y="818388"/>
                </a:lnTo>
                <a:lnTo>
                  <a:pt x="1297686" y="818388"/>
                </a:lnTo>
                <a:lnTo>
                  <a:pt x="1340795" y="811433"/>
                </a:lnTo>
                <a:lnTo>
                  <a:pt x="1378237" y="792069"/>
                </a:lnTo>
                <a:lnTo>
                  <a:pt x="1407765" y="762541"/>
                </a:lnTo>
                <a:lnTo>
                  <a:pt x="1427129" y="725099"/>
                </a:lnTo>
                <a:lnTo>
                  <a:pt x="1434084" y="681990"/>
                </a:lnTo>
                <a:lnTo>
                  <a:pt x="1434084" y="136398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4525" y="2124803"/>
            <a:ext cx="115062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295">
              <a:lnSpc>
                <a:spcPct val="114999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Provider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</a:t>
            </a:r>
            <a:r>
              <a:rPr sz="1400" b="1" spc="-5" dirty="0">
                <a:latin typeface="Arial"/>
                <a:cs typeface="Arial"/>
              </a:rPr>
              <a:t>lla</a:t>
            </a:r>
            <a:r>
              <a:rPr sz="1400" b="1" spc="-10" dirty="0">
                <a:latin typeface="Arial"/>
                <a:cs typeface="Arial"/>
              </a:rPr>
              <a:t>bo</a:t>
            </a:r>
            <a:r>
              <a:rPr sz="1400" b="1" spc="-5" dirty="0">
                <a:latin typeface="Arial"/>
                <a:cs typeface="Arial"/>
              </a:rPr>
              <a:t>rati</a:t>
            </a:r>
            <a:r>
              <a:rPr sz="1400" b="1" spc="-10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41572" y="2956944"/>
            <a:ext cx="1440180" cy="2243455"/>
          </a:xfrm>
          <a:custGeom>
            <a:avLst/>
            <a:gdLst/>
            <a:ahLst/>
            <a:cxnLst/>
            <a:rect l="l" t="t" r="r" b="b"/>
            <a:pathLst>
              <a:path w="1440179" h="2243454">
                <a:moveTo>
                  <a:pt x="1440179" y="240029"/>
                </a:moveTo>
                <a:lnTo>
                  <a:pt x="1435303" y="191656"/>
                </a:lnTo>
                <a:lnTo>
                  <a:pt x="1421316" y="146600"/>
                </a:lnTo>
                <a:lnTo>
                  <a:pt x="1399186" y="105827"/>
                </a:lnTo>
                <a:lnTo>
                  <a:pt x="1369875" y="70304"/>
                </a:lnTo>
                <a:lnTo>
                  <a:pt x="1334352" y="40993"/>
                </a:lnTo>
                <a:lnTo>
                  <a:pt x="1293579" y="18863"/>
                </a:lnTo>
                <a:lnTo>
                  <a:pt x="1248523" y="4876"/>
                </a:lnTo>
                <a:lnTo>
                  <a:pt x="1200149" y="0"/>
                </a:lnTo>
                <a:lnTo>
                  <a:pt x="240029" y="0"/>
                </a:lnTo>
                <a:lnTo>
                  <a:pt x="191656" y="4876"/>
                </a:lnTo>
                <a:lnTo>
                  <a:pt x="146600" y="18863"/>
                </a:lnTo>
                <a:lnTo>
                  <a:pt x="105827" y="40993"/>
                </a:lnTo>
                <a:lnTo>
                  <a:pt x="70304" y="70304"/>
                </a:lnTo>
                <a:lnTo>
                  <a:pt x="40993" y="105827"/>
                </a:lnTo>
                <a:lnTo>
                  <a:pt x="18863" y="146600"/>
                </a:lnTo>
                <a:lnTo>
                  <a:pt x="4876" y="191656"/>
                </a:lnTo>
                <a:lnTo>
                  <a:pt x="0" y="240029"/>
                </a:lnTo>
                <a:lnTo>
                  <a:pt x="0" y="2003285"/>
                </a:lnTo>
                <a:lnTo>
                  <a:pt x="4876" y="2051663"/>
                </a:lnTo>
                <a:lnTo>
                  <a:pt x="18863" y="2096722"/>
                </a:lnTo>
                <a:lnTo>
                  <a:pt x="40993" y="2137496"/>
                </a:lnTo>
                <a:lnTo>
                  <a:pt x="70304" y="2173022"/>
                </a:lnTo>
                <a:lnTo>
                  <a:pt x="105827" y="2202333"/>
                </a:lnTo>
                <a:lnTo>
                  <a:pt x="146600" y="2224464"/>
                </a:lnTo>
                <a:lnTo>
                  <a:pt x="191656" y="2238451"/>
                </a:lnTo>
                <a:lnTo>
                  <a:pt x="240029" y="2243328"/>
                </a:lnTo>
                <a:lnTo>
                  <a:pt x="1200149" y="2243328"/>
                </a:lnTo>
                <a:lnTo>
                  <a:pt x="1248523" y="2238451"/>
                </a:lnTo>
                <a:lnTo>
                  <a:pt x="1293579" y="2224464"/>
                </a:lnTo>
                <a:lnTo>
                  <a:pt x="1334352" y="2202333"/>
                </a:lnTo>
                <a:lnTo>
                  <a:pt x="1369875" y="2173022"/>
                </a:lnTo>
                <a:lnTo>
                  <a:pt x="1399186" y="2137496"/>
                </a:lnTo>
                <a:lnTo>
                  <a:pt x="1421316" y="2096722"/>
                </a:lnTo>
                <a:lnTo>
                  <a:pt x="1435303" y="2051663"/>
                </a:lnTo>
                <a:lnTo>
                  <a:pt x="1440179" y="2003285"/>
                </a:lnTo>
                <a:lnTo>
                  <a:pt x="1440179" y="240029"/>
                </a:lnTo>
                <a:close/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90448" y="3038059"/>
            <a:ext cx="112839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97790" indent="-635" algn="ctr">
              <a:lnSpc>
                <a:spcPct val="114999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Operational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ry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Oversight</a:t>
            </a:r>
            <a:endParaRPr sz="1200">
              <a:latin typeface="Arial"/>
              <a:cs typeface="Arial"/>
            </a:endParaRPr>
          </a:p>
          <a:p>
            <a:pPr marL="184150" marR="5080" indent="-171450">
              <a:lnSpc>
                <a:spcPct val="114999"/>
              </a:lnSpc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latin typeface="Arial"/>
                <a:cs typeface="Arial"/>
              </a:rPr>
              <a:t>Operational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spc="-10" dirty="0">
                <a:latin typeface="Arial"/>
                <a:cs typeface="Arial"/>
              </a:rPr>
              <a:t>ance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latin typeface="Arial"/>
                <a:cs typeface="Arial"/>
              </a:rPr>
              <a:t>People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latin typeface="Arial"/>
                <a:cs typeface="Arial"/>
              </a:rPr>
              <a:t>Finance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666" y="1009524"/>
            <a:ext cx="1982470" cy="674370"/>
            <a:chOff x="1399666" y="1009524"/>
            <a:chExt cx="1982470" cy="6743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366" y="1022224"/>
              <a:ext cx="1956816" cy="64846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12366" y="1022224"/>
              <a:ext cx="1957070" cy="648970"/>
            </a:xfrm>
            <a:custGeom>
              <a:avLst/>
              <a:gdLst/>
              <a:ahLst/>
              <a:cxnLst/>
              <a:rect l="l" t="t" r="r" b="b"/>
              <a:pathLst>
                <a:path w="1957070" h="648969">
                  <a:moveTo>
                    <a:pt x="1956816" y="108076"/>
                  </a:moveTo>
                  <a:lnTo>
                    <a:pt x="1948322" y="66008"/>
                  </a:lnTo>
                  <a:lnTo>
                    <a:pt x="1925161" y="31654"/>
                  </a:lnTo>
                  <a:lnTo>
                    <a:pt x="1890807" y="8493"/>
                  </a:lnTo>
                  <a:lnTo>
                    <a:pt x="1848739" y="0"/>
                  </a:lnTo>
                  <a:lnTo>
                    <a:pt x="108077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384"/>
                  </a:lnTo>
                  <a:lnTo>
                    <a:pt x="8493" y="582453"/>
                  </a:lnTo>
                  <a:lnTo>
                    <a:pt x="31654" y="616807"/>
                  </a:lnTo>
                  <a:lnTo>
                    <a:pt x="66008" y="639968"/>
                  </a:lnTo>
                  <a:lnTo>
                    <a:pt x="108077" y="648461"/>
                  </a:lnTo>
                  <a:lnTo>
                    <a:pt x="1848739" y="648461"/>
                  </a:lnTo>
                  <a:lnTo>
                    <a:pt x="1890807" y="639968"/>
                  </a:lnTo>
                  <a:lnTo>
                    <a:pt x="1925161" y="616807"/>
                  </a:lnTo>
                  <a:lnTo>
                    <a:pt x="1948322" y="582453"/>
                  </a:lnTo>
                  <a:lnTo>
                    <a:pt x="1956816" y="540384"/>
                  </a:lnTo>
                  <a:lnTo>
                    <a:pt x="1956816" y="108076"/>
                  </a:lnTo>
                  <a:close/>
                </a:path>
              </a:pathLst>
            </a:custGeom>
            <a:ln w="254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44619" y="1115121"/>
            <a:ext cx="149161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5080" indent="-33909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Audit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Governance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86713" y="1786004"/>
            <a:ext cx="1983105" cy="674370"/>
            <a:chOff x="1386713" y="1786004"/>
            <a:chExt cx="1983105" cy="67437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413" y="1798704"/>
              <a:ext cx="1957577" cy="6484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99413" y="1798704"/>
              <a:ext cx="1957705" cy="648970"/>
            </a:xfrm>
            <a:custGeom>
              <a:avLst/>
              <a:gdLst/>
              <a:ahLst/>
              <a:cxnLst/>
              <a:rect l="l" t="t" r="r" b="b"/>
              <a:pathLst>
                <a:path w="1957704" h="648969">
                  <a:moveTo>
                    <a:pt x="1957577" y="108076"/>
                  </a:moveTo>
                  <a:lnTo>
                    <a:pt x="1949084" y="66008"/>
                  </a:lnTo>
                  <a:lnTo>
                    <a:pt x="1925923" y="31654"/>
                  </a:lnTo>
                  <a:lnTo>
                    <a:pt x="1891569" y="8493"/>
                  </a:lnTo>
                  <a:lnTo>
                    <a:pt x="1849501" y="0"/>
                  </a:ln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372"/>
                  </a:lnTo>
                  <a:lnTo>
                    <a:pt x="8493" y="582448"/>
                  </a:lnTo>
                  <a:lnTo>
                    <a:pt x="31654" y="616805"/>
                  </a:lnTo>
                  <a:lnTo>
                    <a:pt x="66008" y="639968"/>
                  </a:lnTo>
                  <a:lnTo>
                    <a:pt x="108076" y="648461"/>
                  </a:lnTo>
                  <a:lnTo>
                    <a:pt x="1849501" y="648461"/>
                  </a:lnTo>
                  <a:lnTo>
                    <a:pt x="1891569" y="639968"/>
                  </a:lnTo>
                  <a:lnTo>
                    <a:pt x="1925923" y="616805"/>
                  </a:lnTo>
                  <a:lnTo>
                    <a:pt x="1949084" y="582448"/>
                  </a:lnTo>
                  <a:lnTo>
                    <a:pt x="1957577" y="540372"/>
                  </a:lnTo>
                  <a:lnTo>
                    <a:pt x="1957577" y="108076"/>
                  </a:lnTo>
                  <a:close/>
                </a:path>
              </a:pathLst>
            </a:custGeom>
            <a:ln w="254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53294" y="1886254"/>
            <a:ext cx="104965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5080" indent="-118110">
              <a:lnSpc>
                <a:spcPct val="114999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mune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on  Committee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9413" y="2563751"/>
            <a:ext cx="1957705" cy="695960"/>
          </a:xfrm>
          <a:custGeom>
            <a:avLst/>
            <a:gdLst/>
            <a:ahLst/>
            <a:cxnLst/>
            <a:rect l="l" t="t" r="r" b="b"/>
            <a:pathLst>
              <a:path w="1957704" h="695960">
                <a:moveTo>
                  <a:pt x="1957577" y="115950"/>
                </a:moveTo>
                <a:lnTo>
                  <a:pt x="1948465" y="70819"/>
                </a:lnTo>
                <a:lnTo>
                  <a:pt x="1923615" y="33962"/>
                </a:lnTo>
                <a:lnTo>
                  <a:pt x="1886758" y="9112"/>
                </a:lnTo>
                <a:lnTo>
                  <a:pt x="1841627" y="0"/>
                </a:lnTo>
                <a:lnTo>
                  <a:pt x="115950" y="0"/>
                </a:lnTo>
                <a:lnTo>
                  <a:pt x="70819" y="9112"/>
                </a:lnTo>
                <a:lnTo>
                  <a:pt x="33962" y="33962"/>
                </a:lnTo>
                <a:lnTo>
                  <a:pt x="9112" y="70819"/>
                </a:lnTo>
                <a:lnTo>
                  <a:pt x="0" y="115950"/>
                </a:lnTo>
                <a:lnTo>
                  <a:pt x="0" y="579755"/>
                </a:lnTo>
                <a:lnTo>
                  <a:pt x="9112" y="624886"/>
                </a:lnTo>
                <a:lnTo>
                  <a:pt x="33962" y="661743"/>
                </a:lnTo>
                <a:lnTo>
                  <a:pt x="70819" y="686593"/>
                </a:lnTo>
                <a:lnTo>
                  <a:pt x="115950" y="695705"/>
                </a:lnTo>
                <a:lnTo>
                  <a:pt x="1841627" y="695705"/>
                </a:lnTo>
                <a:lnTo>
                  <a:pt x="1886758" y="686593"/>
                </a:lnTo>
                <a:lnTo>
                  <a:pt x="1923615" y="661743"/>
                </a:lnTo>
                <a:lnTo>
                  <a:pt x="1948465" y="624886"/>
                </a:lnTo>
                <a:lnTo>
                  <a:pt x="1957577" y="579755"/>
                </a:lnTo>
                <a:lnTo>
                  <a:pt x="1957577" y="115950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08609" y="2675058"/>
            <a:ext cx="133921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 marR="5080" indent="-26289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Finance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Estates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99413" y="3388235"/>
            <a:ext cx="1940560" cy="647700"/>
          </a:xfrm>
          <a:custGeom>
            <a:avLst/>
            <a:gdLst/>
            <a:ahLst/>
            <a:cxnLst/>
            <a:rect l="l" t="t" r="r" b="b"/>
            <a:pathLst>
              <a:path w="1940560" h="647700">
                <a:moveTo>
                  <a:pt x="1940052" y="107950"/>
                </a:moveTo>
                <a:lnTo>
                  <a:pt x="1931568" y="65927"/>
                </a:lnTo>
                <a:lnTo>
                  <a:pt x="1908432" y="31615"/>
                </a:lnTo>
                <a:lnTo>
                  <a:pt x="1874118" y="8482"/>
                </a:lnTo>
                <a:lnTo>
                  <a:pt x="1832102" y="0"/>
                </a:lnTo>
                <a:lnTo>
                  <a:pt x="107950" y="0"/>
                </a:lnTo>
                <a:lnTo>
                  <a:pt x="65933" y="8482"/>
                </a:lnTo>
                <a:lnTo>
                  <a:pt x="31619" y="31615"/>
                </a:lnTo>
                <a:lnTo>
                  <a:pt x="8483" y="65927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832102" y="647700"/>
                </a:lnTo>
                <a:lnTo>
                  <a:pt x="1874118" y="639216"/>
                </a:lnTo>
                <a:lnTo>
                  <a:pt x="1908432" y="616080"/>
                </a:lnTo>
                <a:lnTo>
                  <a:pt x="1931568" y="581766"/>
                </a:lnTo>
                <a:lnTo>
                  <a:pt x="1940052" y="539750"/>
                </a:lnTo>
                <a:lnTo>
                  <a:pt x="1940052" y="107950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74074" y="3475423"/>
            <a:ext cx="139001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People Strategy &amp;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Culture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99413" y="4192907"/>
            <a:ext cx="1940560" cy="648970"/>
          </a:xfrm>
          <a:custGeom>
            <a:avLst/>
            <a:gdLst/>
            <a:ahLst/>
            <a:cxnLst/>
            <a:rect l="l" t="t" r="r" b="b"/>
            <a:pathLst>
              <a:path w="1940560" h="648970">
                <a:moveTo>
                  <a:pt x="1940052" y="108076"/>
                </a:moveTo>
                <a:lnTo>
                  <a:pt x="1931558" y="66008"/>
                </a:lnTo>
                <a:lnTo>
                  <a:pt x="1908397" y="31654"/>
                </a:lnTo>
                <a:lnTo>
                  <a:pt x="1874043" y="8493"/>
                </a:lnTo>
                <a:lnTo>
                  <a:pt x="1831975" y="0"/>
                </a:lnTo>
                <a:lnTo>
                  <a:pt x="108076" y="0"/>
                </a:lnTo>
                <a:lnTo>
                  <a:pt x="66008" y="8493"/>
                </a:lnTo>
                <a:lnTo>
                  <a:pt x="31654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540384"/>
                </a:lnTo>
                <a:lnTo>
                  <a:pt x="8493" y="582453"/>
                </a:lnTo>
                <a:lnTo>
                  <a:pt x="31654" y="616807"/>
                </a:lnTo>
                <a:lnTo>
                  <a:pt x="66008" y="639968"/>
                </a:lnTo>
                <a:lnTo>
                  <a:pt x="108076" y="648461"/>
                </a:lnTo>
                <a:lnTo>
                  <a:pt x="1831975" y="648461"/>
                </a:lnTo>
                <a:lnTo>
                  <a:pt x="1874043" y="639968"/>
                </a:lnTo>
                <a:lnTo>
                  <a:pt x="1908397" y="616807"/>
                </a:lnTo>
                <a:lnTo>
                  <a:pt x="1931558" y="582453"/>
                </a:lnTo>
                <a:lnTo>
                  <a:pt x="1940052" y="540384"/>
                </a:lnTo>
                <a:lnTo>
                  <a:pt x="1940052" y="108076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34628" y="4280602"/>
            <a:ext cx="1669414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marR="5080" indent="-42799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Quality &amp; Performance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99413" y="4988434"/>
            <a:ext cx="1969770" cy="648970"/>
          </a:xfrm>
          <a:custGeom>
            <a:avLst/>
            <a:gdLst/>
            <a:ahLst/>
            <a:cxnLst/>
            <a:rect l="l" t="t" r="r" b="b"/>
            <a:pathLst>
              <a:path w="1969770" h="648970">
                <a:moveTo>
                  <a:pt x="1969770" y="108076"/>
                </a:moveTo>
                <a:lnTo>
                  <a:pt x="1961276" y="66008"/>
                </a:lnTo>
                <a:lnTo>
                  <a:pt x="1938115" y="31654"/>
                </a:lnTo>
                <a:lnTo>
                  <a:pt x="1903761" y="8493"/>
                </a:lnTo>
                <a:lnTo>
                  <a:pt x="1861693" y="0"/>
                </a:lnTo>
                <a:lnTo>
                  <a:pt x="108076" y="0"/>
                </a:lnTo>
                <a:lnTo>
                  <a:pt x="66008" y="8493"/>
                </a:lnTo>
                <a:lnTo>
                  <a:pt x="31654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540384"/>
                </a:lnTo>
                <a:lnTo>
                  <a:pt x="8493" y="582453"/>
                </a:lnTo>
                <a:lnTo>
                  <a:pt x="31654" y="616807"/>
                </a:lnTo>
                <a:lnTo>
                  <a:pt x="66008" y="639968"/>
                </a:lnTo>
                <a:lnTo>
                  <a:pt x="108076" y="648461"/>
                </a:lnTo>
                <a:lnTo>
                  <a:pt x="1861693" y="648461"/>
                </a:lnTo>
                <a:lnTo>
                  <a:pt x="1903761" y="639968"/>
                </a:lnTo>
                <a:lnTo>
                  <a:pt x="1938115" y="616807"/>
                </a:lnTo>
                <a:lnTo>
                  <a:pt x="1961276" y="582453"/>
                </a:lnTo>
                <a:lnTo>
                  <a:pt x="1969770" y="540384"/>
                </a:lnTo>
                <a:lnTo>
                  <a:pt x="1969770" y="108076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81844" y="5011585"/>
            <a:ext cx="1604010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1050" b="1" spc="-5" dirty="0">
                <a:latin typeface="Arial"/>
                <a:cs typeface="Arial"/>
              </a:rPr>
              <a:t>Strategic Population </a:t>
            </a:r>
            <a:r>
              <a:rPr sz="1050" b="1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Health &amp; Commissioning </a:t>
            </a:r>
            <a:r>
              <a:rPr sz="1050" b="1" spc="-28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Committee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99413" y="5793869"/>
            <a:ext cx="1940560" cy="647700"/>
          </a:xfrm>
          <a:custGeom>
            <a:avLst/>
            <a:gdLst/>
            <a:ahLst/>
            <a:cxnLst/>
            <a:rect l="l" t="t" r="r" b="b"/>
            <a:pathLst>
              <a:path w="1940560" h="647700">
                <a:moveTo>
                  <a:pt x="1940052" y="107950"/>
                </a:moveTo>
                <a:lnTo>
                  <a:pt x="1931568" y="65927"/>
                </a:lnTo>
                <a:lnTo>
                  <a:pt x="1908432" y="31615"/>
                </a:lnTo>
                <a:lnTo>
                  <a:pt x="1874118" y="8482"/>
                </a:lnTo>
                <a:lnTo>
                  <a:pt x="1832102" y="0"/>
                </a:lnTo>
                <a:lnTo>
                  <a:pt x="107950" y="0"/>
                </a:lnTo>
                <a:lnTo>
                  <a:pt x="65933" y="8482"/>
                </a:lnTo>
                <a:lnTo>
                  <a:pt x="31619" y="31615"/>
                </a:lnTo>
                <a:lnTo>
                  <a:pt x="8483" y="65927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832102" y="647700"/>
                </a:lnTo>
                <a:lnTo>
                  <a:pt x="1874118" y="639216"/>
                </a:lnTo>
                <a:lnTo>
                  <a:pt x="1908432" y="616080"/>
                </a:lnTo>
                <a:lnTo>
                  <a:pt x="1931568" y="581766"/>
                </a:lnTo>
                <a:lnTo>
                  <a:pt x="1940052" y="539750"/>
                </a:lnTo>
                <a:lnTo>
                  <a:pt x="1940052" y="107950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39784" y="5881330"/>
            <a:ext cx="145859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322580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Public Partnerships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91563" y="5071934"/>
            <a:ext cx="8902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Operational </a:t>
            </a:r>
            <a:r>
              <a:rPr sz="1200" b="1" spc="-3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Oversight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Delivery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6043" y="5187569"/>
            <a:ext cx="183896" cy="21361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705586" y="3386271"/>
            <a:ext cx="1530985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Statutory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ICB</a:t>
            </a:r>
            <a:endParaRPr sz="1200">
              <a:latin typeface="Arial"/>
              <a:cs typeface="Arial"/>
            </a:endParaRPr>
          </a:p>
          <a:p>
            <a:pPr marL="74930" marR="118745">
              <a:lnSpc>
                <a:spcPct val="100000"/>
              </a:lnSpc>
              <a:spcBef>
                <a:spcPts val="30"/>
              </a:spcBef>
            </a:pPr>
            <a:r>
              <a:rPr sz="1200" b="1" spc="-5" dirty="0">
                <a:latin typeface="Arial"/>
                <a:cs typeface="Arial"/>
              </a:rPr>
              <a:t>Non-Statutory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Committees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ICS</a:t>
            </a:r>
            <a:endParaRPr sz="1200">
              <a:latin typeface="Arial"/>
              <a:cs typeface="Arial"/>
            </a:endParaRPr>
          </a:p>
          <a:p>
            <a:pPr marL="87630" marR="5080">
              <a:lnSpc>
                <a:spcPct val="100000"/>
              </a:lnSpc>
              <a:spcBef>
                <a:spcPts val="555"/>
              </a:spcBef>
            </a:pPr>
            <a:r>
              <a:rPr sz="1200" b="1" spc="-5" dirty="0">
                <a:latin typeface="Arial"/>
                <a:cs typeface="Arial"/>
              </a:rPr>
              <a:t>Delivery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Strategy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456043" y="3518790"/>
            <a:ext cx="184150" cy="213995"/>
            <a:chOff x="7456043" y="3518790"/>
            <a:chExt cx="184150" cy="21399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8743" y="3531490"/>
              <a:ext cx="158496" cy="1882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6043" y="3518790"/>
              <a:ext cx="183896" cy="21361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6043" y="4059046"/>
            <a:ext cx="183896" cy="21437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6043" y="4653408"/>
            <a:ext cx="183896" cy="214376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166061" y="628078"/>
            <a:ext cx="5337175" cy="5495290"/>
            <a:chOff x="1166061" y="628078"/>
            <a:chExt cx="5337175" cy="5495290"/>
          </a:xfrm>
        </p:grpSpPr>
        <p:sp>
          <p:nvSpPr>
            <p:cNvPr id="42" name="object 42"/>
            <p:cNvSpPr/>
            <p:nvPr/>
          </p:nvSpPr>
          <p:spPr>
            <a:xfrm>
              <a:off x="4583050" y="1003935"/>
              <a:ext cx="3175" cy="354330"/>
            </a:xfrm>
            <a:custGeom>
              <a:avLst/>
              <a:gdLst/>
              <a:ahLst/>
              <a:cxnLst/>
              <a:rect l="l" t="t" r="r" b="b"/>
              <a:pathLst>
                <a:path w="3175" h="354330">
                  <a:moveTo>
                    <a:pt x="2908" y="0"/>
                  </a:moveTo>
                  <a:lnTo>
                    <a:pt x="0" y="353822"/>
                  </a:lnTo>
                </a:path>
              </a:pathLst>
            </a:custGeom>
            <a:ln w="95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83049" y="2241423"/>
              <a:ext cx="3175" cy="322580"/>
            </a:xfrm>
            <a:custGeom>
              <a:avLst/>
              <a:gdLst/>
              <a:ahLst/>
              <a:cxnLst/>
              <a:rect l="l" t="t" r="r" b="b"/>
              <a:pathLst>
                <a:path w="3175" h="322580">
                  <a:moveTo>
                    <a:pt x="0" y="0"/>
                  </a:moveTo>
                  <a:lnTo>
                    <a:pt x="2959" y="32209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04628" y="62807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30"/>
                  </a:lnTo>
                  <a:lnTo>
                    <a:pt x="4762" y="9525"/>
                  </a:lnTo>
                  <a:lnTo>
                    <a:pt x="1394" y="813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0824" y="632841"/>
              <a:ext cx="2338705" cy="5485765"/>
            </a:xfrm>
            <a:custGeom>
              <a:avLst/>
              <a:gdLst/>
              <a:ahLst/>
              <a:cxnLst/>
              <a:rect l="l" t="t" r="r" b="b"/>
              <a:pathLst>
                <a:path w="2338704" h="5485765">
                  <a:moveTo>
                    <a:pt x="2338349" y="0"/>
                  </a:moveTo>
                  <a:lnTo>
                    <a:pt x="0" y="0"/>
                  </a:lnTo>
                  <a:lnTo>
                    <a:pt x="0" y="5485244"/>
                  </a:lnTo>
                  <a:lnTo>
                    <a:pt x="228587" y="5485244"/>
                  </a:lnTo>
                </a:path>
                <a:path w="2338704" h="5485765">
                  <a:moveTo>
                    <a:pt x="2338349" y="0"/>
                  </a:moveTo>
                  <a:lnTo>
                    <a:pt x="0" y="0"/>
                  </a:lnTo>
                  <a:lnTo>
                    <a:pt x="0" y="4680077"/>
                  </a:lnTo>
                  <a:lnTo>
                    <a:pt x="228587" y="4680077"/>
                  </a:lnTo>
                </a:path>
                <a:path w="2338704" h="5485765">
                  <a:moveTo>
                    <a:pt x="2338349" y="0"/>
                  </a:moveTo>
                  <a:lnTo>
                    <a:pt x="0" y="0"/>
                  </a:lnTo>
                  <a:lnTo>
                    <a:pt x="0" y="3884523"/>
                  </a:lnTo>
                  <a:lnTo>
                    <a:pt x="228587" y="3884523"/>
                  </a:lnTo>
                </a:path>
                <a:path w="2338704" h="5485765">
                  <a:moveTo>
                    <a:pt x="2338349" y="0"/>
                  </a:moveTo>
                  <a:lnTo>
                    <a:pt x="0" y="0"/>
                  </a:lnTo>
                  <a:lnTo>
                    <a:pt x="0" y="3079343"/>
                  </a:lnTo>
                  <a:lnTo>
                    <a:pt x="228587" y="3079343"/>
                  </a:lnTo>
                </a:path>
                <a:path w="2338704" h="5485765">
                  <a:moveTo>
                    <a:pt x="2338349" y="0"/>
                  </a:moveTo>
                  <a:lnTo>
                    <a:pt x="0" y="0"/>
                  </a:lnTo>
                  <a:lnTo>
                    <a:pt x="0" y="2278976"/>
                  </a:lnTo>
                  <a:lnTo>
                    <a:pt x="228587" y="2278976"/>
                  </a:lnTo>
                </a:path>
                <a:path w="2338704" h="5485765">
                  <a:moveTo>
                    <a:pt x="2338349" y="0"/>
                  </a:moveTo>
                  <a:lnTo>
                    <a:pt x="0" y="0"/>
                  </a:lnTo>
                  <a:lnTo>
                    <a:pt x="0" y="1490179"/>
                  </a:lnTo>
                  <a:lnTo>
                    <a:pt x="228587" y="14901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34822" y="644271"/>
              <a:ext cx="2269490" cy="713740"/>
            </a:xfrm>
            <a:custGeom>
              <a:avLst/>
              <a:gdLst/>
              <a:ahLst/>
              <a:cxnLst/>
              <a:rect l="l" t="t" r="r" b="b"/>
              <a:pathLst>
                <a:path w="2269490" h="713740">
                  <a:moveTo>
                    <a:pt x="2268905" y="0"/>
                  </a:moveTo>
                  <a:lnTo>
                    <a:pt x="0" y="0"/>
                  </a:lnTo>
                  <a:lnTo>
                    <a:pt x="0" y="713740"/>
                  </a:lnTo>
                  <a:lnTo>
                    <a:pt x="171450" y="7137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57775" y="2956944"/>
              <a:ext cx="1432560" cy="2243455"/>
            </a:xfrm>
            <a:custGeom>
              <a:avLst/>
              <a:gdLst/>
              <a:ahLst/>
              <a:cxnLst/>
              <a:rect l="l" t="t" r="r" b="b"/>
              <a:pathLst>
                <a:path w="1432560" h="2243454">
                  <a:moveTo>
                    <a:pt x="1432560" y="238760"/>
                  </a:moveTo>
                  <a:lnTo>
                    <a:pt x="1427709" y="190641"/>
                  </a:lnTo>
                  <a:lnTo>
                    <a:pt x="1413797" y="145823"/>
                  </a:lnTo>
                  <a:lnTo>
                    <a:pt x="1391783" y="105266"/>
                  </a:lnTo>
                  <a:lnTo>
                    <a:pt x="1362629" y="69930"/>
                  </a:lnTo>
                  <a:lnTo>
                    <a:pt x="1327293" y="40776"/>
                  </a:lnTo>
                  <a:lnTo>
                    <a:pt x="1286736" y="18762"/>
                  </a:lnTo>
                  <a:lnTo>
                    <a:pt x="1241918" y="4850"/>
                  </a:lnTo>
                  <a:lnTo>
                    <a:pt x="1193800" y="0"/>
                  </a:lnTo>
                  <a:lnTo>
                    <a:pt x="238760" y="0"/>
                  </a:lnTo>
                  <a:lnTo>
                    <a:pt x="190641" y="4850"/>
                  </a:lnTo>
                  <a:lnTo>
                    <a:pt x="145823" y="18762"/>
                  </a:lnTo>
                  <a:lnTo>
                    <a:pt x="105266" y="40776"/>
                  </a:lnTo>
                  <a:lnTo>
                    <a:pt x="69930" y="69930"/>
                  </a:lnTo>
                  <a:lnTo>
                    <a:pt x="40776" y="105266"/>
                  </a:lnTo>
                  <a:lnTo>
                    <a:pt x="18762" y="145823"/>
                  </a:lnTo>
                  <a:lnTo>
                    <a:pt x="4850" y="190641"/>
                  </a:lnTo>
                  <a:lnTo>
                    <a:pt x="0" y="238760"/>
                  </a:lnTo>
                  <a:lnTo>
                    <a:pt x="0" y="2004555"/>
                  </a:lnTo>
                  <a:lnTo>
                    <a:pt x="4850" y="2052678"/>
                  </a:lnTo>
                  <a:lnTo>
                    <a:pt x="18762" y="2097499"/>
                  </a:lnTo>
                  <a:lnTo>
                    <a:pt x="40776" y="2138058"/>
                  </a:lnTo>
                  <a:lnTo>
                    <a:pt x="69930" y="2173395"/>
                  </a:lnTo>
                  <a:lnTo>
                    <a:pt x="105266" y="2202551"/>
                  </a:lnTo>
                  <a:lnTo>
                    <a:pt x="145823" y="2224564"/>
                  </a:lnTo>
                  <a:lnTo>
                    <a:pt x="190641" y="2238477"/>
                  </a:lnTo>
                  <a:lnTo>
                    <a:pt x="238760" y="2243328"/>
                  </a:lnTo>
                  <a:lnTo>
                    <a:pt x="1193800" y="2243328"/>
                  </a:lnTo>
                  <a:lnTo>
                    <a:pt x="1241918" y="2238477"/>
                  </a:lnTo>
                  <a:lnTo>
                    <a:pt x="1286736" y="2224564"/>
                  </a:lnTo>
                  <a:lnTo>
                    <a:pt x="1327293" y="2202551"/>
                  </a:lnTo>
                  <a:lnTo>
                    <a:pt x="1362629" y="2173395"/>
                  </a:lnTo>
                  <a:lnTo>
                    <a:pt x="1391783" y="2138058"/>
                  </a:lnTo>
                  <a:lnTo>
                    <a:pt x="1413797" y="2097499"/>
                  </a:lnTo>
                  <a:lnTo>
                    <a:pt x="1427709" y="2052678"/>
                  </a:lnTo>
                  <a:lnTo>
                    <a:pt x="1432560" y="2004555"/>
                  </a:lnTo>
                  <a:lnTo>
                    <a:pt x="1432560" y="238760"/>
                  </a:lnTo>
                  <a:close/>
                </a:path>
              </a:pathLst>
            </a:custGeom>
            <a:ln w="25399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543606" y="5821968"/>
            <a:ext cx="3069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Membership of Committees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be drawn from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ICB non-executive directors, directors from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statutory NHS organisations and members of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local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authorities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38748" y="971552"/>
            <a:ext cx="2968625" cy="1428750"/>
            <a:chOff x="5738748" y="971552"/>
            <a:chExt cx="2968625" cy="1428750"/>
          </a:xfrm>
        </p:grpSpPr>
        <p:sp>
          <p:nvSpPr>
            <p:cNvPr id="50" name="object 50"/>
            <p:cNvSpPr/>
            <p:nvPr/>
          </p:nvSpPr>
          <p:spPr>
            <a:xfrm>
              <a:off x="5748146" y="1341500"/>
              <a:ext cx="0" cy="1052830"/>
            </a:xfrm>
            <a:custGeom>
              <a:avLst/>
              <a:gdLst/>
              <a:ahLst/>
              <a:cxnLst/>
              <a:rect l="l" t="t" r="r" b="b"/>
              <a:pathLst>
                <a:path h="1052830">
                  <a:moveTo>
                    <a:pt x="0" y="0"/>
                  </a:moveTo>
                  <a:lnTo>
                    <a:pt x="0" y="105242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4054" y="134150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22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45098" y="239382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22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45704" y="981077"/>
              <a:ext cx="1152525" cy="818515"/>
            </a:xfrm>
            <a:custGeom>
              <a:avLst/>
              <a:gdLst/>
              <a:ahLst/>
              <a:cxnLst/>
              <a:rect l="l" t="t" r="r" b="b"/>
              <a:pathLst>
                <a:path w="1152525" h="818514">
                  <a:moveTo>
                    <a:pt x="1152144" y="136398"/>
                  </a:moveTo>
                  <a:lnTo>
                    <a:pt x="1145189" y="93283"/>
                  </a:lnTo>
                  <a:lnTo>
                    <a:pt x="1125825" y="55840"/>
                  </a:lnTo>
                  <a:lnTo>
                    <a:pt x="1096297" y="26315"/>
                  </a:lnTo>
                  <a:lnTo>
                    <a:pt x="1058855" y="6953"/>
                  </a:lnTo>
                  <a:lnTo>
                    <a:pt x="1015746" y="0"/>
                  </a:lnTo>
                  <a:lnTo>
                    <a:pt x="136398" y="0"/>
                  </a:lnTo>
                  <a:lnTo>
                    <a:pt x="93288" y="6953"/>
                  </a:lnTo>
                  <a:lnTo>
                    <a:pt x="55846" y="26315"/>
                  </a:lnTo>
                  <a:lnTo>
                    <a:pt x="26318" y="55840"/>
                  </a:lnTo>
                  <a:lnTo>
                    <a:pt x="6954" y="93283"/>
                  </a:lnTo>
                  <a:lnTo>
                    <a:pt x="0" y="136398"/>
                  </a:lnTo>
                  <a:lnTo>
                    <a:pt x="0" y="681990"/>
                  </a:lnTo>
                  <a:lnTo>
                    <a:pt x="6954" y="725099"/>
                  </a:lnTo>
                  <a:lnTo>
                    <a:pt x="26318" y="762541"/>
                  </a:lnTo>
                  <a:lnTo>
                    <a:pt x="55846" y="792069"/>
                  </a:lnTo>
                  <a:lnTo>
                    <a:pt x="93288" y="811433"/>
                  </a:lnTo>
                  <a:lnTo>
                    <a:pt x="136398" y="818388"/>
                  </a:lnTo>
                  <a:lnTo>
                    <a:pt x="1015746" y="818388"/>
                  </a:lnTo>
                  <a:lnTo>
                    <a:pt x="1058855" y="811433"/>
                  </a:lnTo>
                  <a:lnTo>
                    <a:pt x="1096297" y="792069"/>
                  </a:lnTo>
                  <a:lnTo>
                    <a:pt x="1125825" y="762541"/>
                  </a:lnTo>
                  <a:lnTo>
                    <a:pt x="1145189" y="725099"/>
                  </a:lnTo>
                  <a:lnTo>
                    <a:pt x="1152144" y="681990"/>
                  </a:lnTo>
                  <a:lnTo>
                    <a:pt x="1152144" y="13639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698362" y="1053722"/>
            <a:ext cx="84645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Place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Alliances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PCNs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257668" y="138493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225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206084" y="3065133"/>
            <a:ext cx="1135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06084" y="3248013"/>
            <a:ext cx="1089660" cy="160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35560" indent="-110489">
              <a:lnSpc>
                <a:spcPct val="114999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Enabling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4785" algn="l"/>
              </a:tabLst>
            </a:pPr>
            <a:r>
              <a:rPr sz="1100" b="1" spc="-5" dirty="0">
                <a:latin typeface="Arial"/>
                <a:cs typeface="Arial"/>
              </a:rPr>
              <a:t>UEC</a:t>
            </a:r>
            <a:endParaRPr sz="11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4785" algn="l"/>
              </a:tabLst>
            </a:pPr>
            <a:r>
              <a:rPr sz="1100" b="1" spc="-5" dirty="0">
                <a:latin typeface="Arial"/>
                <a:cs typeface="Arial"/>
              </a:rPr>
              <a:t>Planned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4785" algn="l"/>
              </a:tabLst>
            </a:pPr>
            <a:r>
              <a:rPr sz="1100" b="1" spc="-5" dirty="0">
                <a:latin typeface="Arial"/>
                <a:cs typeface="Arial"/>
              </a:rPr>
              <a:t>MH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&amp;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LD</a:t>
            </a:r>
            <a:endParaRPr sz="11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4785" algn="l"/>
              </a:tabLst>
            </a:pPr>
            <a:r>
              <a:rPr sz="1100" b="1" spc="-5" dirty="0">
                <a:latin typeface="Arial"/>
                <a:cs typeface="Arial"/>
              </a:rPr>
              <a:t>Vaccination</a:t>
            </a:r>
            <a:endParaRPr sz="11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4785" algn="l"/>
              </a:tabLst>
            </a:pPr>
            <a:r>
              <a:rPr sz="1100" b="1" spc="-5" dirty="0">
                <a:latin typeface="Arial"/>
                <a:cs typeface="Arial"/>
              </a:rPr>
              <a:t>Digital</a:t>
            </a:r>
            <a:endParaRPr sz="11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4785" algn="l"/>
              </a:tabLst>
            </a:pPr>
            <a:r>
              <a:rPr sz="1100" b="1" spc="-5" dirty="0">
                <a:latin typeface="Arial"/>
                <a:cs typeface="Arial"/>
              </a:rPr>
              <a:t>Estates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079875" y="2557398"/>
            <a:ext cx="1590040" cy="365760"/>
            <a:chOff x="4079875" y="2557398"/>
            <a:chExt cx="1590040" cy="365760"/>
          </a:xfrm>
        </p:grpSpPr>
        <p:sp>
          <p:nvSpPr>
            <p:cNvPr id="59" name="object 59"/>
            <p:cNvSpPr/>
            <p:nvPr/>
          </p:nvSpPr>
          <p:spPr>
            <a:xfrm>
              <a:off x="4086225" y="2563748"/>
              <a:ext cx="1576070" cy="32384"/>
            </a:xfrm>
            <a:custGeom>
              <a:avLst/>
              <a:gdLst/>
              <a:ahLst/>
              <a:cxnLst/>
              <a:rect l="l" t="t" r="r" b="b"/>
              <a:pathLst>
                <a:path w="1576070" h="32385">
                  <a:moveTo>
                    <a:pt x="0" y="0"/>
                  </a:moveTo>
                  <a:lnTo>
                    <a:pt x="1575727" y="31851"/>
                  </a:lnTo>
                </a:path>
              </a:pathLst>
            </a:custGeom>
            <a:ln w="127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86225" y="2595752"/>
              <a:ext cx="3175" cy="322580"/>
            </a:xfrm>
            <a:custGeom>
              <a:avLst/>
              <a:gdLst/>
              <a:ahLst/>
              <a:cxnLst/>
              <a:rect l="l" t="t" r="r" b="b"/>
              <a:pathLst>
                <a:path w="3175" h="322580">
                  <a:moveTo>
                    <a:pt x="0" y="0"/>
                  </a:moveTo>
                  <a:lnTo>
                    <a:pt x="2959" y="32209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62041" y="2565272"/>
              <a:ext cx="3175" cy="322580"/>
            </a:xfrm>
            <a:custGeom>
              <a:avLst/>
              <a:gdLst/>
              <a:ahLst/>
              <a:cxnLst/>
              <a:rect l="l" t="t" r="r" b="b"/>
              <a:pathLst>
                <a:path w="3175" h="322580">
                  <a:moveTo>
                    <a:pt x="0" y="0"/>
                  </a:moveTo>
                  <a:lnTo>
                    <a:pt x="2959" y="32209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74" y="660564"/>
            <a:ext cx="9442450" cy="581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dirty="0">
                <a:latin typeface="Calibri"/>
                <a:cs typeface="Calibri"/>
              </a:rPr>
              <a:t>ar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</a:t>
            </a:r>
            <a:r>
              <a:rPr sz="1000" dirty="0">
                <a:latin typeface="Calibri"/>
                <a:cs typeface="Calibri"/>
              </a:rPr>
              <a:t>nd</a:t>
            </a:r>
            <a:r>
              <a:rPr sz="1000" spc="-5" dirty="0">
                <a:latin typeface="Calibri"/>
                <a:cs typeface="Calibri"/>
              </a:rPr>
              <a:t>i</a:t>
            </a:r>
            <a:r>
              <a:rPr sz="1000" dirty="0">
                <a:latin typeface="Calibri"/>
                <a:cs typeface="Calibri"/>
              </a:rPr>
              <a:t>dat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dirty="0"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Thank you for your interest in the role for the Joined Up Care Independent Non Executive Director positions for Derbyshire (JUCD) Integrated Care system (ICS). </a:t>
            </a: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hope that you find </a:t>
            </a:r>
            <a:r>
              <a:rPr sz="1000" dirty="0">
                <a:latin typeface="Calibri"/>
                <a:cs typeface="Calibri"/>
              </a:rPr>
              <a:t> the </a:t>
            </a:r>
            <a:r>
              <a:rPr sz="1000" spc="-5" dirty="0">
                <a:latin typeface="Calibri"/>
                <a:cs typeface="Calibri"/>
              </a:rPr>
              <a:t>application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process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supportive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inclusive.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JUCD has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strong record of delivery and improvement as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Sustainability and Transformation Partnership (STP) since </a:t>
            </a:r>
            <a:r>
              <a:rPr sz="1000" dirty="0">
                <a:latin typeface="Calibri"/>
                <a:cs typeface="Calibri"/>
              </a:rPr>
              <a:t>2016; </a:t>
            </a:r>
            <a:r>
              <a:rPr sz="1000" spc="-5" dirty="0">
                <a:latin typeface="Calibri"/>
                <a:cs typeface="Calibri"/>
              </a:rPr>
              <a:t>we are proud of what we have achieved together and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received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designate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ICS </a:t>
            </a:r>
            <a:r>
              <a:rPr sz="1000" dirty="0">
                <a:latin typeface="Calibri"/>
                <a:cs typeface="Calibri"/>
              </a:rPr>
              <a:t>status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 January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2021.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Further </a:t>
            </a:r>
            <a:r>
              <a:rPr sz="1000" dirty="0">
                <a:latin typeface="Calibri"/>
                <a:cs typeface="Calibri"/>
              </a:rPr>
              <a:t>to the </a:t>
            </a:r>
            <a:r>
              <a:rPr sz="1000" spc="-5" dirty="0">
                <a:latin typeface="Calibri"/>
                <a:cs typeface="Calibri"/>
              </a:rPr>
              <a:t>publication of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Government’s White Paper (Integration and Innovation) on </a:t>
            </a:r>
            <a:r>
              <a:rPr sz="1000" dirty="0">
                <a:latin typeface="Calibri"/>
                <a:cs typeface="Calibri"/>
              </a:rPr>
              <a:t>11 </a:t>
            </a:r>
            <a:r>
              <a:rPr sz="1000" spc="-5" dirty="0">
                <a:latin typeface="Calibri"/>
                <a:cs typeface="Calibri"/>
              </a:rPr>
              <a:t>February </a:t>
            </a:r>
            <a:r>
              <a:rPr sz="1000" dirty="0">
                <a:latin typeface="Calibri"/>
                <a:cs typeface="Calibri"/>
              </a:rPr>
              <a:t>2021 and </a:t>
            </a:r>
            <a:r>
              <a:rPr sz="1000" spc="-5" dirty="0">
                <a:latin typeface="Calibri"/>
                <a:cs typeface="Calibri"/>
              </a:rPr>
              <a:t>subject to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10" dirty="0">
                <a:latin typeface="Calibri"/>
                <a:cs typeface="Calibri"/>
              </a:rPr>
              <a:t>final </a:t>
            </a:r>
            <a:r>
              <a:rPr sz="1000" spc="-5" dirty="0">
                <a:latin typeface="Calibri"/>
                <a:cs typeface="Calibri"/>
              </a:rPr>
              <a:t>Parliamentary Bill, all integrated care systems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(ICS) across the country are expected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become statutory organisations on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April 2022.</a:t>
            </a:r>
            <a:r>
              <a:rPr sz="1000" dirty="0">
                <a:latin typeface="Calibri"/>
                <a:cs typeface="Calibri"/>
              </a:rPr>
              <a:t> We </a:t>
            </a:r>
            <a:r>
              <a:rPr sz="1000" spc="-5" dirty="0">
                <a:latin typeface="Calibri"/>
                <a:cs typeface="Calibri"/>
              </a:rPr>
              <a:t>are now working hard to ensure we maintain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momentum and focus during </a:t>
            </a:r>
            <a:r>
              <a:rPr sz="1000" spc="-10" dirty="0">
                <a:latin typeface="Calibri"/>
                <a:cs typeface="Calibri"/>
              </a:rPr>
              <a:t>this </a:t>
            </a:r>
            <a:r>
              <a:rPr sz="1000" spc="-5" dirty="0">
                <a:latin typeface="Calibri"/>
                <a:cs typeface="Calibri"/>
              </a:rPr>
              <a:t> transition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period;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building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strong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foundations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have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already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established.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Key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success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managing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transition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statutory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organisation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will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development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 our ‘building blocks’ which include establishing our corporate body to discharge the statutory ICS responsibilities, taking on the current CCG functions as appropriate and further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developing our Place Partnerships, Provider Collaboratives </a:t>
            </a:r>
            <a:r>
              <a:rPr sz="1000" dirty="0">
                <a:latin typeface="Calibri"/>
                <a:cs typeface="Calibri"/>
              </a:rPr>
              <a:t>at </a:t>
            </a:r>
            <a:r>
              <a:rPr sz="1000" spc="-5" dirty="0">
                <a:latin typeface="Calibri"/>
                <a:cs typeface="Calibri"/>
              </a:rPr>
              <a:t>Scale, Strategic Intent (including strategic commissioning) and Anchor organisations; all of which </a:t>
            </a:r>
            <a:r>
              <a:rPr sz="1000" spc="-10" dirty="0">
                <a:latin typeface="Calibri"/>
                <a:cs typeface="Calibri"/>
              </a:rPr>
              <a:t>will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underpinned by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strong governance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through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Integrated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Board (ICB)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Integrated Care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Partnership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(ICP).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13335" marR="5715" algn="just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Our </a:t>
            </a:r>
            <a:r>
              <a:rPr sz="1000" spc="-5" dirty="0">
                <a:latin typeface="Calibri"/>
                <a:cs typeface="Calibri"/>
              </a:rPr>
              <a:t>ICS brings together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work that has been taking place across the county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coordinate services better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improve outcomes </a:t>
            </a:r>
            <a:r>
              <a:rPr sz="1000" spc="-10" dirty="0">
                <a:latin typeface="Calibri"/>
                <a:cs typeface="Calibri"/>
              </a:rPr>
              <a:t>for </a:t>
            </a:r>
            <a:r>
              <a:rPr sz="1000" spc="-5" dirty="0">
                <a:latin typeface="Calibri"/>
                <a:cs typeface="Calibri"/>
              </a:rPr>
              <a:t>people to ensure they have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b="1" i="1" spc="-5" dirty="0">
                <a:latin typeface="Calibri"/>
                <a:cs typeface="Calibri"/>
              </a:rPr>
              <a:t>best start in life, 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stay </a:t>
            </a:r>
            <a:r>
              <a:rPr sz="1000" b="1" i="1" dirty="0">
                <a:latin typeface="Calibri"/>
                <a:cs typeface="Calibri"/>
              </a:rPr>
              <a:t>well, </a:t>
            </a:r>
            <a:r>
              <a:rPr sz="1000" b="1" i="1" spc="-5" dirty="0">
                <a:latin typeface="Calibri"/>
                <a:cs typeface="Calibri"/>
              </a:rPr>
              <a:t>age well and die well. </a:t>
            </a:r>
            <a:r>
              <a:rPr sz="1000" spc="-5" dirty="0">
                <a:latin typeface="Calibri"/>
                <a:cs typeface="Calibri"/>
              </a:rPr>
              <a:t>All partner organisations working together in JUCD continually </a:t>
            </a:r>
            <a:r>
              <a:rPr sz="1000" spc="-10" dirty="0">
                <a:latin typeface="Calibri"/>
                <a:cs typeface="Calibri"/>
              </a:rPr>
              <a:t>look </a:t>
            </a:r>
            <a:r>
              <a:rPr sz="1000" dirty="0">
                <a:latin typeface="Calibri"/>
                <a:cs typeface="Calibri"/>
              </a:rPr>
              <a:t>at </a:t>
            </a:r>
            <a:r>
              <a:rPr sz="1000" spc="-5" dirty="0">
                <a:latin typeface="Calibri"/>
                <a:cs typeface="Calibri"/>
              </a:rPr>
              <a:t>improving how we work together, supporting people who are most </a:t>
            </a:r>
            <a:r>
              <a:rPr sz="1000" dirty="0">
                <a:latin typeface="Calibri"/>
                <a:cs typeface="Calibri"/>
              </a:rPr>
              <a:t>at </a:t>
            </a:r>
            <a:r>
              <a:rPr sz="1000" spc="-10" dirty="0">
                <a:latin typeface="Calibri"/>
                <a:cs typeface="Calibri"/>
              </a:rPr>
              <a:t>risk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making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sure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people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get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best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opportunities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lead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happier,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healthier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lives.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model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focuses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looking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after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people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their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home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local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area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they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get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targeted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needed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better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more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quickly,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instead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concentrating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providing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services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from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specific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buildings.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heart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joining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up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preventing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people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from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getting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ill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 </a:t>
            </a:r>
            <a:r>
              <a:rPr sz="1000" dirty="0">
                <a:latin typeface="Calibri"/>
                <a:cs typeface="Calibri"/>
              </a:rPr>
              <a:t> the </a:t>
            </a:r>
            <a:r>
              <a:rPr sz="1000" spc="-5" dirty="0">
                <a:latin typeface="Calibri"/>
                <a:cs typeface="Calibri"/>
              </a:rPr>
              <a:t>first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place,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helping them </a:t>
            </a:r>
            <a:r>
              <a:rPr sz="1000" dirty="0">
                <a:latin typeface="Calibri"/>
                <a:cs typeface="Calibri"/>
              </a:rPr>
              <a:t>take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good care of themselves</a:t>
            </a:r>
            <a:r>
              <a:rPr sz="1000" dirty="0">
                <a:latin typeface="Calibri"/>
                <a:cs typeface="Calibri"/>
              </a:rPr>
              <a:t> and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able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deal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issues before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become bigger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problems.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3970" marR="6350" algn="just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If you join </a:t>
            </a:r>
            <a:r>
              <a:rPr sz="1000" dirty="0">
                <a:latin typeface="Calibri"/>
                <a:cs typeface="Calibri"/>
              </a:rPr>
              <a:t>us </a:t>
            </a:r>
            <a:r>
              <a:rPr sz="1000" spc="-5" dirty="0">
                <a:latin typeface="Calibri"/>
                <a:cs typeface="Calibri"/>
              </a:rPr>
              <a:t>as one of our Independent Non-Executive Directors you </a:t>
            </a:r>
            <a:r>
              <a:rPr sz="1000" spc="-10" dirty="0">
                <a:latin typeface="Calibri"/>
                <a:cs typeface="Calibri"/>
              </a:rPr>
              <a:t>will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joining an exceptional group of colleagues, whose support you will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able to count on </a:t>
            </a:r>
            <a:r>
              <a:rPr sz="1000" dirty="0">
                <a:latin typeface="Calibri"/>
                <a:cs typeface="Calibri"/>
              </a:rPr>
              <a:t>as </a:t>
            </a:r>
            <a:r>
              <a:rPr sz="1000" spc="-5" dirty="0">
                <a:latin typeface="Calibri"/>
                <a:cs typeface="Calibri"/>
              </a:rPr>
              <a:t>we all work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together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build on our strong foundations. </a:t>
            </a:r>
            <a:r>
              <a:rPr sz="1000" dirty="0">
                <a:latin typeface="Calibri"/>
                <a:cs typeface="Calibri"/>
              </a:rPr>
              <a:t>Our </a:t>
            </a:r>
            <a:r>
              <a:rPr sz="1000" spc="-5" dirty="0">
                <a:latin typeface="Calibri"/>
                <a:cs typeface="Calibri"/>
              </a:rPr>
              <a:t>Independent Non-Executive Directors will play crucial roles in ensuring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sustainability and effectiveness of health and care services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populations.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2700" marR="6350" indent="-635" algn="just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are committed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tackling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health inequalities which exist in Derbyshire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improve outcomes for people and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health of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population. This </a:t>
            </a:r>
            <a:r>
              <a:rPr sz="1000" spc="-10" dirty="0">
                <a:latin typeface="Calibri"/>
                <a:cs typeface="Calibri"/>
              </a:rPr>
              <a:t>will </a:t>
            </a:r>
            <a:r>
              <a:rPr sz="1000" spc="-5" dirty="0">
                <a:latin typeface="Calibri"/>
                <a:cs typeface="Calibri"/>
              </a:rPr>
              <a:t>require even stronger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partnership working with Local Authorities and wider partners </a:t>
            </a:r>
            <a:r>
              <a:rPr sz="1000" dirty="0">
                <a:latin typeface="Calibri"/>
                <a:cs typeface="Calibri"/>
              </a:rPr>
              <a:t>as </a:t>
            </a:r>
            <a:r>
              <a:rPr sz="1000" spc="-5" dirty="0">
                <a:latin typeface="Calibri"/>
                <a:cs typeface="Calibri"/>
              </a:rPr>
              <a:t>we take responsibility for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wider determinants of health, to ensure these are reflected in our approach going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forward.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3335" marR="5715" algn="just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As we come out of lockdown, we </a:t>
            </a:r>
            <a:r>
              <a:rPr sz="1000" spc="-10" dirty="0">
                <a:latin typeface="Calibri"/>
                <a:cs typeface="Calibri"/>
              </a:rPr>
              <a:t>will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challenged with addressing extreme inequalities further exacerbated by Covid19 and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resurgence in long waiting times for treatments in </a:t>
            </a:r>
            <a:r>
              <a:rPr sz="1000" spc="-10" dirty="0">
                <a:latin typeface="Calibri"/>
                <a:cs typeface="Calibri"/>
              </a:rPr>
              <a:t>all </a:t>
            </a:r>
            <a:r>
              <a:rPr sz="1000" spc="-5" dirty="0">
                <a:latin typeface="Calibri"/>
                <a:cs typeface="Calibri"/>
              </a:rPr>
              <a:t> sectors. </a:t>
            </a:r>
            <a:r>
              <a:rPr sz="1000" dirty="0">
                <a:latin typeface="Calibri"/>
                <a:cs typeface="Calibri"/>
              </a:rPr>
              <a:t>At </a:t>
            </a:r>
            <a:r>
              <a:rPr sz="1000" spc="-5" dirty="0">
                <a:latin typeface="Calibri"/>
                <a:cs typeface="Calibri"/>
              </a:rPr>
              <a:t>the same time, our approach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our people will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crucial, creating healthy systems in which people can thrive following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pandemic and growing together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meet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needs of our communities in future months and years. </a:t>
            </a:r>
            <a:r>
              <a:rPr sz="1000" dirty="0">
                <a:latin typeface="Calibri"/>
                <a:cs typeface="Calibri"/>
              </a:rPr>
              <a:t>We </a:t>
            </a:r>
            <a:r>
              <a:rPr sz="1000" spc="-5" dirty="0">
                <a:latin typeface="Calibri"/>
                <a:cs typeface="Calibri"/>
              </a:rPr>
              <a:t>will work with all partners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help rise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the challenge, doing everything we can to meet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needs of our colleagues and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communities.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This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includes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role </a:t>
            </a:r>
            <a:r>
              <a:rPr sz="1000" dirty="0">
                <a:latin typeface="Calibri"/>
                <a:cs typeface="Calibri"/>
              </a:rPr>
              <a:t>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employer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anchor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institution.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3970" algn="just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We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fully understand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our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challenges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are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open,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honest,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transparent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another; enabling </a:t>
            </a:r>
            <a:r>
              <a:rPr sz="1000" dirty="0">
                <a:latin typeface="Calibri"/>
                <a:cs typeface="Calibri"/>
              </a:rPr>
              <a:t>us to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deliver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plans </a:t>
            </a:r>
            <a:r>
              <a:rPr sz="1000" dirty="0">
                <a:latin typeface="Calibri"/>
                <a:cs typeface="Calibri"/>
              </a:rPr>
              <a:t>that </a:t>
            </a:r>
            <a:r>
              <a:rPr sz="1000" spc="-5" dirty="0">
                <a:latin typeface="Calibri"/>
                <a:cs typeface="Calibri"/>
              </a:rPr>
              <a:t>are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ambitious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realistic.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4604" marR="5080" indent="-635" algn="just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The challenge is very real, we must transform services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improve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health of our population and address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inequalities which we know exist; </a:t>
            </a:r>
            <a:r>
              <a:rPr sz="1000" dirty="0">
                <a:latin typeface="Calibri"/>
                <a:cs typeface="Calibri"/>
              </a:rPr>
              <a:t>at </a:t>
            </a:r>
            <a:r>
              <a:rPr sz="1000" spc="-5" dirty="0">
                <a:latin typeface="Calibri"/>
                <a:cs typeface="Calibri"/>
              </a:rPr>
              <a:t>the same time addressing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significant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underlying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system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financial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deficit.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72975"/>
            <a:ext cx="44170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Message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From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Our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ICS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Designate </a:t>
            </a:r>
            <a:r>
              <a:rPr b="1" spc="-5" dirty="0">
                <a:latin typeface="Calibri"/>
                <a:cs typeface="Calibri"/>
              </a:rPr>
              <a:t>Independent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Chair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56" y="244863"/>
            <a:ext cx="17938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The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Midlands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Region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8853" y="5258363"/>
            <a:ext cx="157734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Information </a:t>
            </a:r>
            <a:r>
              <a:rPr sz="800" spc="5" dirty="0">
                <a:latin typeface="Calibri"/>
                <a:cs typeface="Calibri"/>
              </a:rPr>
              <a:t>on </a:t>
            </a:r>
            <a:r>
              <a:rPr sz="800" dirty="0">
                <a:latin typeface="Calibri"/>
                <a:cs typeface="Calibri"/>
              </a:rPr>
              <a:t>this slide </a:t>
            </a:r>
            <a:r>
              <a:rPr sz="800" spc="5" dirty="0">
                <a:latin typeface="Calibri"/>
                <a:cs typeface="Calibri"/>
              </a:rPr>
              <a:t>may </a:t>
            </a:r>
            <a:r>
              <a:rPr sz="800" dirty="0">
                <a:latin typeface="Calibri"/>
                <a:cs typeface="Calibri"/>
              </a:rPr>
              <a:t>change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 </a:t>
            </a:r>
            <a:r>
              <a:rPr sz="800" spc="5" dirty="0">
                <a:latin typeface="Calibri"/>
                <a:cs typeface="Calibri"/>
              </a:rPr>
              <a:t>a </a:t>
            </a:r>
            <a:r>
              <a:rPr sz="800" dirty="0">
                <a:latin typeface="Calibri"/>
                <a:cs typeface="Calibri"/>
              </a:rPr>
              <a:t>result </a:t>
            </a:r>
            <a:r>
              <a:rPr sz="800" spc="5" dirty="0">
                <a:latin typeface="Calibri"/>
                <a:cs typeface="Calibri"/>
              </a:rPr>
              <a:t>of ICS </a:t>
            </a:r>
            <a:r>
              <a:rPr sz="800" dirty="0">
                <a:latin typeface="Calibri"/>
                <a:cs typeface="Calibri"/>
              </a:rPr>
              <a:t>boundary changes, 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due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from</a:t>
            </a:r>
            <a:r>
              <a:rPr sz="800" dirty="0">
                <a:latin typeface="Calibri"/>
                <a:cs typeface="Calibri"/>
              </a:rPr>
              <a:t> April</a:t>
            </a:r>
            <a:r>
              <a:rPr sz="800" spc="5" dirty="0">
                <a:latin typeface="Calibri"/>
                <a:cs typeface="Calibri"/>
              </a:rPr>
              <a:t> 2022.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2325" y="839724"/>
            <a:ext cx="6153150" cy="3155950"/>
            <a:chOff x="322325" y="839724"/>
            <a:chExt cx="6153150" cy="3155950"/>
          </a:xfrm>
        </p:grpSpPr>
        <p:sp>
          <p:nvSpPr>
            <p:cNvPr id="3" name="object 3"/>
            <p:cNvSpPr/>
            <p:nvPr/>
          </p:nvSpPr>
          <p:spPr>
            <a:xfrm>
              <a:off x="717041" y="3006852"/>
              <a:ext cx="5408930" cy="0"/>
            </a:xfrm>
            <a:custGeom>
              <a:avLst/>
              <a:gdLst/>
              <a:ahLst/>
              <a:cxnLst/>
              <a:rect l="l" t="t" r="r" b="b"/>
              <a:pathLst>
                <a:path w="5408930">
                  <a:moveTo>
                    <a:pt x="0" y="0"/>
                  </a:moveTo>
                  <a:lnTo>
                    <a:pt x="5408409" y="0"/>
                  </a:lnTo>
                </a:path>
              </a:pathLst>
            </a:custGeom>
            <a:ln w="28575">
              <a:solidFill>
                <a:srgbClr val="4A7EB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325" y="839724"/>
              <a:ext cx="6153149" cy="315542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135" y="4057817"/>
            <a:ext cx="6280627" cy="23833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442" y="398060"/>
            <a:ext cx="44215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Midlands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Approach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to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ICS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Development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Programme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45782" y="840105"/>
            <a:ext cx="3083560" cy="5827395"/>
          </a:xfrm>
          <a:prstGeom prst="rect">
            <a:avLst/>
          </a:prstGeom>
          <a:ln w="12700">
            <a:solidFill>
              <a:srgbClr val="4F81BD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59"/>
              </a:spcBef>
            </a:pPr>
            <a:r>
              <a:rPr sz="1100" b="1" spc="-5" dirty="0">
                <a:latin typeface="Arial"/>
                <a:cs typeface="Arial"/>
              </a:rPr>
              <a:t>Scope and Term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Reference;</a:t>
            </a:r>
            <a:endParaRPr sz="1100">
              <a:latin typeface="Arial"/>
              <a:cs typeface="Arial"/>
            </a:endParaRPr>
          </a:p>
          <a:p>
            <a:pPr marL="513080" marR="80010" indent="-223520">
              <a:lnSpc>
                <a:spcPct val="100000"/>
              </a:lnSpc>
              <a:spcBef>
                <a:spcPts val="800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Influence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national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ICS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policy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approaches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implementation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based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on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experience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Midlands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Systems</a:t>
            </a:r>
            <a:endParaRPr sz="1100">
              <a:latin typeface="Arial"/>
              <a:cs typeface="Arial"/>
            </a:endParaRPr>
          </a:p>
          <a:p>
            <a:pPr marL="513080" marR="127000" indent="-223520">
              <a:lnSpc>
                <a:spcPct val="100000"/>
              </a:lnSpc>
              <a:spcBef>
                <a:spcPts val="800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Ensure that there is consistency in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interpretation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across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Midlands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Systems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whilst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recognising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needs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 flexibility to adapt to the needs of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local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characteristics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local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populations</a:t>
            </a:r>
            <a:endParaRPr sz="1100">
              <a:latin typeface="Arial"/>
              <a:cs typeface="Arial"/>
            </a:endParaRPr>
          </a:p>
          <a:p>
            <a:pPr marL="513080" marR="127635" indent="-223520">
              <a:lnSpc>
                <a:spcPct val="100000"/>
              </a:lnSpc>
              <a:spcBef>
                <a:spcPts val="795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Further support the development of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ICSs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(including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Midlands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Strategic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Transformation and Recovery Board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recommendations) and the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implementation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transition to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statutory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ICSs (subject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legislation)</a:t>
            </a:r>
            <a:endParaRPr sz="1100">
              <a:latin typeface="Arial"/>
              <a:cs typeface="Arial"/>
            </a:endParaRPr>
          </a:p>
          <a:p>
            <a:pPr marL="513080" marR="153035" indent="-223520">
              <a:lnSpc>
                <a:spcPct val="100000"/>
              </a:lnSpc>
              <a:spcBef>
                <a:spcPts val="805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Identify, agree and deliver regional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support offers at scale to support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progression including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identification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sharing of good practice and learning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from the experiences of others outside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region</a:t>
            </a:r>
            <a:endParaRPr sz="1100">
              <a:latin typeface="Arial"/>
              <a:cs typeface="Arial"/>
            </a:endParaRPr>
          </a:p>
          <a:p>
            <a:pPr marL="513080" marR="311785" indent="-223520">
              <a:lnSpc>
                <a:spcPct val="100000"/>
              </a:lnSpc>
              <a:spcBef>
                <a:spcPts val="795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Identify those areas of collaboration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where </a:t>
            </a:r>
            <a:r>
              <a:rPr sz="1100" i="1" spc="-5" dirty="0">
                <a:latin typeface="Arial"/>
                <a:cs typeface="Arial"/>
              </a:rPr>
              <a:t>a do once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approach would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beneficial</a:t>
            </a:r>
            <a:endParaRPr sz="1100">
              <a:latin typeface="Arial"/>
              <a:cs typeface="Arial"/>
            </a:endParaRPr>
          </a:p>
          <a:p>
            <a:pPr marL="513080" marR="273050" indent="-223520">
              <a:lnSpc>
                <a:spcPct val="100000"/>
              </a:lnSpc>
              <a:spcBef>
                <a:spcPts val="800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Identify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implications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 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influence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future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NHSEI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regional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operating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model</a:t>
            </a:r>
            <a:endParaRPr sz="1100">
              <a:latin typeface="Arial"/>
              <a:cs typeface="Arial"/>
            </a:endParaRPr>
          </a:p>
          <a:p>
            <a:pPr marL="513080" marR="334645" indent="-223520">
              <a:lnSpc>
                <a:spcPct val="100000"/>
              </a:lnSpc>
              <a:spcBef>
                <a:spcPts val="800"/>
              </a:spcBef>
              <a:buClr>
                <a:srgbClr val="005EB8"/>
              </a:buClr>
              <a:buChar char="•"/>
              <a:tabLst>
                <a:tab pos="513080" algn="l"/>
                <a:tab pos="513715" algn="l"/>
              </a:tabLst>
            </a:pPr>
            <a:r>
              <a:rPr sz="1100" spc="-5" dirty="0">
                <a:latin typeface="Arial"/>
                <a:cs typeface="Arial"/>
              </a:rPr>
              <a:t>System sponsorship, representation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engagement throughout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06" y="1737741"/>
            <a:ext cx="775970" cy="474980"/>
          </a:xfrm>
          <a:prstGeom prst="rect">
            <a:avLst/>
          </a:prstGeom>
          <a:solidFill>
            <a:srgbClr val="7030A0"/>
          </a:solidFill>
          <a:ln w="25400">
            <a:solidFill>
              <a:srgbClr val="385D8A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sz="650" b="1" spc="-5" dirty="0">
                <a:solidFill>
                  <a:srgbClr val="FFFFFF"/>
                </a:solidFill>
                <a:latin typeface="Arial"/>
                <a:cs typeface="Arial"/>
              </a:rPr>
              <a:t>Chairs/CEOs</a:t>
            </a:r>
            <a:endParaRPr sz="65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200"/>
              </a:spcBef>
            </a:pPr>
            <a:r>
              <a:rPr sz="650" b="1" spc="-5" dirty="0">
                <a:solidFill>
                  <a:srgbClr val="FFFFFF"/>
                </a:solidFill>
                <a:latin typeface="Arial"/>
                <a:cs typeface="Arial"/>
              </a:rPr>
              <a:t>/AOs/STAR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8041" y="2028444"/>
            <a:ext cx="2454910" cy="0"/>
          </a:xfrm>
          <a:custGeom>
            <a:avLst/>
            <a:gdLst/>
            <a:ahLst/>
            <a:cxnLst/>
            <a:rect l="l" t="t" r="r" b="b"/>
            <a:pathLst>
              <a:path w="2454910">
                <a:moveTo>
                  <a:pt x="0" y="0"/>
                </a:moveTo>
                <a:lnTo>
                  <a:pt x="2454402" y="0"/>
                </a:lnTo>
              </a:path>
            </a:pathLst>
          </a:custGeom>
          <a:ln w="28575">
            <a:solidFill>
              <a:srgbClr val="4A7EB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09" y="228616"/>
            <a:ext cx="30029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Midlands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Region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Governance 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738" y="5796532"/>
            <a:ext cx="2025014" cy="16446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1016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80"/>
              </a:spcBef>
            </a:pP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route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RLT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38" y="5960421"/>
            <a:ext cx="2025014" cy="15430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81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0"/>
              </a:spcBef>
            </a:pP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route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MLT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86" y="6154412"/>
            <a:ext cx="418337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latin typeface="Arial"/>
                <a:cs typeface="Arial"/>
              </a:rPr>
              <a:t>*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Supporting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Programme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Boards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place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for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LTP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Programmes,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reporting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into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MLT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18403" y="2151126"/>
            <a:ext cx="109855" cy="689610"/>
            <a:chOff x="5518403" y="2151126"/>
            <a:chExt cx="109855" cy="6896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8403" y="2151126"/>
              <a:ext cx="109727" cy="689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72123" y="2172080"/>
              <a:ext cx="2540" cy="594995"/>
            </a:xfrm>
            <a:custGeom>
              <a:avLst/>
              <a:gdLst/>
              <a:ahLst/>
              <a:cxnLst/>
              <a:rect l="l" t="t" r="r" b="b"/>
              <a:pathLst>
                <a:path w="2539" h="594994">
                  <a:moveTo>
                    <a:pt x="2349" y="0"/>
                  </a:moveTo>
                  <a:lnTo>
                    <a:pt x="0" y="59470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83203" y="721487"/>
            <a:ext cx="1087120" cy="1347470"/>
            <a:chOff x="3783203" y="721487"/>
            <a:chExt cx="1087120" cy="1347470"/>
          </a:xfrm>
        </p:grpSpPr>
        <p:sp>
          <p:nvSpPr>
            <p:cNvPr id="10" name="object 10"/>
            <p:cNvSpPr/>
            <p:nvPr/>
          </p:nvSpPr>
          <p:spPr>
            <a:xfrm>
              <a:off x="3795903" y="734187"/>
              <a:ext cx="1061720" cy="1322070"/>
            </a:xfrm>
            <a:custGeom>
              <a:avLst/>
              <a:gdLst/>
              <a:ahLst/>
              <a:cxnLst/>
              <a:rect l="l" t="t" r="r" b="b"/>
              <a:pathLst>
                <a:path w="1061720" h="1322070">
                  <a:moveTo>
                    <a:pt x="1061465" y="0"/>
                  </a:moveTo>
                  <a:lnTo>
                    <a:pt x="0" y="0"/>
                  </a:lnTo>
                  <a:lnTo>
                    <a:pt x="0" y="1322069"/>
                  </a:lnTo>
                  <a:lnTo>
                    <a:pt x="1061465" y="1322069"/>
                  </a:lnTo>
                  <a:lnTo>
                    <a:pt x="106146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5903" y="734187"/>
              <a:ext cx="1061720" cy="1322070"/>
            </a:xfrm>
            <a:custGeom>
              <a:avLst/>
              <a:gdLst/>
              <a:ahLst/>
              <a:cxnLst/>
              <a:rect l="l" t="t" r="r" b="b"/>
              <a:pathLst>
                <a:path w="1061720" h="1322070">
                  <a:moveTo>
                    <a:pt x="0" y="0"/>
                  </a:moveTo>
                  <a:lnTo>
                    <a:pt x="1061465" y="0"/>
                  </a:lnTo>
                  <a:lnTo>
                    <a:pt x="1061465" y="1322069"/>
                  </a:lnTo>
                  <a:lnTo>
                    <a:pt x="0" y="132206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80639" y="1251381"/>
            <a:ext cx="890905" cy="273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104" marR="5080" indent="-193040">
              <a:lnSpc>
                <a:spcPct val="1012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Regional Leadership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(RLT)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36692" y="721487"/>
            <a:ext cx="1087120" cy="1347470"/>
            <a:chOff x="5036692" y="721487"/>
            <a:chExt cx="1087120" cy="1347470"/>
          </a:xfrm>
        </p:grpSpPr>
        <p:sp>
          <p:nvSpPr>
            <p:cNvPr id="14" name="object 14"/>
            <p:cNvSpPr/>
            <p:nvPr/>
          </p:nvSpPr>
          <p:spPr>
            <a:xfrm>
              <a:off x="5049392" y="734187"/>
              <a:ext cx="1061720" cy="1322070"/>
            </a:xfrm>
            <a:custGeom>
              <a:avLst/>
              <a:gdLst/>
              <a:ahLst/>
              <a:cxnLst/>
              <a:rect l="l" t="t" r="r" b="b"/>
              <a:pathLst>
                <a:path w="1061720" h="1322070">
                  <a:moveTo>
                    <a:pt x="1061465" y="0"/>
                  </a:moveTo>
                  <a:lnTo>
                    <a:pt x="0" y="0"/>
                  </a:lnTo>
                  <a:lnTo>
                    <a:pt x="0" y="1322069"/>
                  </a:lnTo>
                  <a:lnTo>
                    <a:pt x="1061465" y="1322069"/>
                  </a:lnTo>
                  <a:lnTo>
                    <a:pt x="106146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9392" y="734187"/>
              <a:ext cx="1061720" cy="1322070"/>
            </a:xfrm>
            <a:custGeom>
              <a:avLst/>
              <a:gdLst/>
              <a:ahLst/>
              <a:cxnLst/>
              <a:rect l="l" t="t" r="r" b="b"/>
              <a:pathLst>
                <a:path w="1061720" h="1322070">
                  <a:moveTo>
                    <a:pt x="0" y="0"/>
                  </a:moveTo>
                  <a:lnTo>
                    <a:pt x="1061465" y="0"/>
                  </a:lnTo>
                  <a:lnTo>
                    <a:pt x="1061465" y="1322069"/>
                  </a:lnTo>
                  <a:lnTo>
                    <a:pt x="0" y="132206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00584" y="1189438"/>
            <a:ext cx="75755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1600"/>
              </a:lnSpc>
              <a:spcBef>
                <a:spcPts val="100"/>
              </a:spcBef>
            </a:pP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Midlands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Team </a:t>
            </a:r>
            <a:r>
              <a:rPr sz="80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(MLT)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37170" y="4129913"/>
            <a:ext cx="1152525" cy="1348740"/>
            <a:chOff x="7337170" y="4129913"/>
            <a:chExt cx="1152525" cy="1348740"/>
          </a:xfrm>
        </p:grpSpPr>
        <p:sp>
          <p:nvSpPr>
            <p:cNvPr id="18" name="object 18"/>
            <p:cNvSpPr/>
            <p:nvPr/>
          </p:nvSpPr>
          <p:spPr>
            <a:xfrm>
              <a:off x="7349870" y="4142613"/>
              <a:ext cx="1127125" cy="1323340"/>
            </a:xfrm>
            <a:custGeom>
              <a:avLst/>
              <a:gdLst/>
              <a:ahLst/>
              <a:cxnLst/>
              <a:rect l="l" t="t" r="r" b="b"/>
              <a:pathLst>
                <a:path w="1127125" h="1323339">
                  <a:moveTo>
                    <a:pt x="1126998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1126998" y="1322832"/>
                  </a:lnTo>
                  <a:lnTo>
                    <a:pt x="112699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9870" y="4142613"/>
              <a:ext cx="1127125" cy="1323340"/>
            </a:xfrm>
            <a:custGeom>
              <a:avLst/>
              <a:gdLst/>
              <a:ahLst/>
              <a:cxnLst/>
              <a:rect l="l" t="t" r="r" b="b"/>
              <a:pathLst>
                <a:path w="1127125" h="1323339">
                  <a:moveTo>
                    <a:pt x="0" y="0"/>
                  </a:moveTo>
                  <a:lnTo>
                    <a:pt x="1126998" y="0"/>
                  </a:lnTo>
                  <a:lnTo>
                    <a:pt x="1126998" y="1322832"/>
                  </a:lnTo>
                  <a:lnTo>
                    <a:pt x="0" y="13228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54446" y="4660419"/>
            <a:ext cx="717550" cy="273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 marR="5080" indent="-217804">
              <a:lnSpc>
                <a:spcPct val="1012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Regional People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56833" y="4129913"/>
            <a:ext cx="1105535" cy="1348740"/>
            <a:chOff x="6156833" y="4129913"/>
            <a:chExt cx="1105535" cy="1348740"/>
          </a:xfrm>
        </p:grpSpPr>
        <p:sp>
          <p:nvSpPr>
            <p:cNvPr id="22" name="object 22"/>
            <p:cNvSpPr/>
            <p:nvPr/>
          </p:nvSpPr>
          <p:spPr>
            <a:xfrm>
              <a:off x="6169533" y="4142613"/>
              <a:ext cx="1080135" cy="1323340"/>
            </a:xfrm>
            <a:custGeom>
              <a:avLst/>
              <a:gdLst/>
              <a:ahLst/>
              <a:cxnLst/>
              <a:rect l="l" t="t" r="r" b="b"/>
              <a:pathLst>
                <a:path w="1080134" h="1323339">
                  <a:moveTo>
                    <a:pt x="1079754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1079754" y="1322832"/>
                  </a:lnTo>
                  <a:lnTo>
                    <a:pt x="1079754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69533" y="4142613"/>
              <a:ext cx="1080135" cy="1323340"/>
            </a:xfrm>
            <a:custGeom>
              <a:avLst/>
              <a:gdLst/>
              <a:ahLst/>
              <a:cxnLst/>
              <a:rect l="l" t="t" r="r" b="b"/>
              <a:pathLst>
                <a:path w="1080134" h="1323339">
                  <a:moveTo>
                    <a:pt x="0" y="0"/>
                  </a:moveTo>
                  <a:lnTo>
                    <a:pt x="1079754" y="0"/>
                  </a:lnTo>
                  <a:lnTo>
                    <a:pt x="1079754" y="1322832"/>
                  </a:lnTo>
                  <a:lnTo>
                    <a:pt x="0" y="13228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41527" y="4598475"/>
            <a:ext cx="73533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 algn="just">
              <a:lnSpc>
                <a:spcPct val="1016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Covid Oversight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Vaccination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Oversight</a:t>
            </a: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76495" y="4129913"/>
            <a:ext cx="1105535" cy="1348740"/>
            <a:chOff x="4976495" y="4129913"/>
            <a:chExt cx="1105535" cy="1348740"/>
          </a:xfrm>
        </p:grpSpPr>
        <p:sp>
          <p:nvSpPr>
            <p:cNvPr id="26" name="object 26"/>
            <p:cNvSpPr/>
            <p:nvPr/>
          </p:nvSpPr>
          <p:spPr>
            <a:xfrm>
              <a:off x="4989195" y="4142613"/>
              <a:ext cx="1080135" cy="1323340"/>
            </a:xfrm>
            <a:custGeom>
              <a:avLst/>
              <a:gdLst/>
              <a:ahLst/>
              <a:cxnLst/>
              <a:rect l="l" t="t" r="r" b="b"/>
              <a:pathLst>
                <a:path w="1080135" h="1323339">
                  <a:moveTo>
                    <a:pt x="1079753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1079753" y="1322832"/>
                  </a:lnTo>
                  <a:lnTo>
                    <a:pt x="107975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89195" y="4142613"/>
              <a:ext cx="1080135" cy="1323340"/>
            </a:xfrm>
            <a:custGeom>
              <a:avLst/>
              <a:gdLst/>
              <a:ahLst/>
              <a:cxnLst/>
              <a:rect l="l" t="t" r="r" b="b"/>
              <a:pathLst>
                <a:path w="1080135" h="1323339">
                  <a:moveTo>
                    <a:pt x="0" y="0"/>
                  </a:moveTo>
                  <a:lnTo>
                    <a:pt x="1079753" y="0"/>
                  </a:lnTo>
                  <a:lnTo>
                    <a:pt x="1079753" y="1322832"/>
                  </a:lnTo>
                  <a:lnTo>
                    <a:pt x="0" y="132283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79197" y="4536531"/>
            <a:ext cx="899160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1699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East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&amp;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West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nds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tegrated 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Commissioning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83203" y="4123054"/>
            <a:ext cx="1118870" cy="1347470"/>
            <a:chOff x="3783203" y="4123054"/>
            <a:chExt cx="1118870" cy="1347470"/>
          </a:xfrm>
        </p:grpSpPr>
        <p:sp>
          <p:nvSpPr>
            <p:cNvPr id="30" name="object 30"/>
            <p:cNvSpPr/>
            <p:nvPr/>
          </p:nvSpPr>
          <p:spPr>
            <a:xfrm>
              <a:off x="3795903" y="4135754"/>
              <a:ext cx="1093470" cy="1322070"/>
            </a:xfrm>
            <a:custGeom>
              <a:avLst/>
              <a:gdLst/>
              <a:ahLst/>
              <a:cxnLst/>
              <a:rect l="l" t="t" r="r" b="b"/>
              <a:pathLst>
                <a:path w="1093470" h="1322070">
                  <a:moveTo>
                    <a:pt x="1093470" y="0"/>
                  </a:moveTo>
                  <a:lnTo>
                    <a:pt x="0" y="0"/>
                  </a:lnTo>
                  <a:lnTo>
                    <a:pt x="0" y="1322070"/>
                  </a:lnTo>
                  <a:lnTo>
                    <a:pt x="1093470" y="132207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95903" y="4135754"/>
              <a:ext cx="1093470" cy="1322070"/>
            </a:xfrm>
            <a:custGeom>
              <a:avLst/>
              <a:gdLst/>
              <a:ahLst/>
              <a:cxnLst/>
              <a:rect l="l" t="t" r="r" b="b"/>
              <a:pathLst>
                <a:path w="1093470" h="1322070">
                  <a:moveTo>
                    <a:pt x="0" y="0"/>
                  </a:moveTo>
                  <a:lnTo>
                    <a:pt x="1093470" y="0"/>
                  </a:lnTo>
                  <a:lnTo>
                    <a:pt x="1093470" y="1322070"/>
                  </a:lnTo>
                  <a:lnTo>
                    <a:pt x="0" y="132207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02064" y="4529211"/>
            <a:ext cx="880110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1699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Strategic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Transformation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Board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(STaR)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669158" y="4123054"/>
            <a:ext cx="1038860" cy="1347470"/>
            <a:chOff x="2669158" y="4123054"/>
            <a:chExt cx="1038860" cy="1347470"/>
          </a:xfrm>
        </p:grpSpPr>
        <p:sp>
          <p:nvSpPr>
            <p:cNvPr id="34" name="object 34"/>
            <p:cNvSpPr/>
            <p:nvPr/>
          </p:nvSpPr>
          <p:spPr>
            <a:xfrm>
              <a:off x="2681858" y="4135754"/>
              <a:ext cx="1013460" cy="1322070"/>
            </a:xfrm>
            <a:custGeom>
              <a:avLst/>
              <a:gdLst/>
              <a:ahLst/>
              <a:cxnLst/>
              <a:rect l="l" t="t" r="r" b="b"/>
              <a:pathLst>
                <a:path w="1013460" h="1322070">
                  <a:moveTo>
                    <a:pt x="1013459" y="0"/>
                  </a:moveTo>
                  <a:lnTo>
                    <a:pt x="0" y="0"/>
                  </a:lnTo>
                  <a:lnTo>
                    <a:pt x="0" y="1322070"/>
                  </a:lnTo>
                  <a:lnTo>
                    <a:pt x="1013459" y="1322070"/>
                  </a:lnTo>
                  <a:lnTo>
                    <a:pt x="1013459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81858" y="4135754"/>
              <a:ext cx="1013460" cy="1322070"/>
            </a:xfrm>
            <a:custGeom>
              <a:avLst/>
              <a:gdLst/>
              <a:ahLst/>
              <a:cxnLst/>
              <a:rect l="l" t="t" r="r" b="b"/>
              <a:pathLst>
                <a:path w="1013460" h="1322070">
                  <a:moveTo>
                    <a:pt x="0" y="0"/>
                  </a:moveTo>
                  <a:lnTo>
                    <a:pt x="1013459" y="0"/>
                  </a:lnTo>
                  <a:lnTo>
                    <a:pt x="1013459" y="1322070"/>
                  </a:lnTo>
                  <a:lnTo>
                    <a:pt x="0" y="132207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768065" y="4591159"/>
            <a:ext cx="84074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EDI,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Digital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inclusion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 committee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75105" y="4123054"/>
            <a:ext cx="1118870" cy="1347470"/>
            <a:chOff x="1475105" y="4123054"/>
            <a:chExt cx="1118870" cy="1347470"/>
          </a:xfrm>
        </p:grpSpPr>
        <p:sp>
          <p:nvSpPr>
            <p:cNvPr id="38" name="object 38"/>
            <p:cNvSpPr/>
            <p:nvPr/>
          </p:nvSpPr>
          <p:spPr>
            <a:xfrm>
              <a:off x="1487805" y="4135754"/>
              <a:ext cx="1093470" cy="1322070"/>
            </a:xfrm>
            <a:custGeom>
              <a:avLst/>
              <a:gdLst/>
              <a:ahLst/>
              <a:cxnLst/>
              <a:rect l="l" t="t" r="r" b="b"/>
              <a:pathLst>
                <a:path w="1093470" h="1322070">
                  <a:moveTo>
                    <a:pt x="1093470" y="0"/>
                  </a:moveTo>
                  <a:lnTo>
                    <a:pt x="0" y="0"/>
                  </a:lnTo>
                  <a:lnTo>
                    <a:pt x="0" y="1322070"/>
                  </a:lnTo>
                  <a:lnTo>
                    <a:pt x="1093470" y="132207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87805" y="4135754"/>
              <a:ext cx="1093470" cy="1322070"/>
            </a:xfrm>
            <a:custGeom>
              <a:avLst/>
              <a:gdLst/>
              <a:ahLst/>
              <a:cxnLst/>
              <a:rect l="l" t="t" r="r" b="b"/>
              <a:pathLst>
                <a:path w="1093470" h="1322070">
                  <a:moveTo>
                    <a:pt x="0" y="0"/>
                  </a:moveTo>
                  <a:lnTo>
                    <a:pt x="1093470" y="0"/>
                  </a:lnTo>
                  <a:lnTo>
                    <a:pt x="1093470" y="1322070"/>
                  </a:lnTo>
                  <a:lnTo>
                    <a:pt x="0" y="132207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66755" y="4653100"/>
            <a:ext cx="735330" cy="273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 marR="5080" indent="-226695">
              <a:lnSpc>
                <a:spcPct val="1012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Regional Quality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1050" y="4123054"/>
            <a:ext cx="1118235" cy="1347470"/>
            <a:chOff x="281050" y="4123054"/>
            <a:chExt cx="1118235" cy="1347470"/>
          </a:xfrm>
        </p:grpSpPr>
        <p:sp>
          <p:nvSpPr>
            <p:cNvPr id="42" name="object 42"/>
            <p:cNvSpPr/>
            <p:nvPr/>
          </p:nvSpPr>
          <p:spPr>
            <a:xfrm>
              <a:off x="293750" y="4135754"/>
              <a:ext cx="1092835" cy="1322070"/>
            </a:xfrm>
            <a:custGeom>
              <a:avLst/>
              <a:gdLst/>
              <a:ahLst/>
              <a:cxnLst/>
              <a:rect l="l" t="t" r="r" b="b"/>
              <a:pathLst>
                <a:path w="1092835" h="1322070">
                  <a:moveTo>
                    <a:pt x="1092708" y="0"/>
                  </a:moveTo>
                  <a:lnTo>
                    <a:pt x="0" y="0"/>
                  </a:lnTo>
                  <a:lnTo>
                    <a:pt x="0" y="1322070"/>
                  </a:lnTo>
                  <a:lnTo>
                    <a:pt x="1092708" y="1322070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3750" y="4135754"/>
              <a:ext cx="1092835" cy="1322070"/>
            </a:xfrm>
            <a:custGeom>
              <a:avLst/>
              <a:gdLst/>
              <a:ahLst/>
              <a:cxnLst/>
              <a:rect l="l" t="t" r="r" b="b"/>
              <a:pathLst>
                <a:path w="1092835" h="1322070">
                  <a:moveTo>
                    <a:pt x="0" y="0"/>
                  </a:moveTo>
                  <a:lnTo>
                    <a:pt x="1092708" y="0"/>
                  </a:lnTo>
                  <a:lnTo>
                    <a:pt x="1092708" y="1322070"/>
                  </a:lnTo>
                  <a:lnTo>
                    <a:pt x="0" y="132207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63665" y="4653108"/>
            <a:ext cx="753110" cy="273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90" marR="5080" indent="-123825">
              <a:lnSpc>
                <a:spcPct val="1012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Regional Finance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564753" y="4105528"/>
            <a:ext cx="1104900" cy="1348740"/>
            <a:chOff x="8564753" y="4105528"/>
            <a:chExt cx="1104900" cy="1348740"/>
          </a:xfrm>
        </p:grpSpPr>
        <p:sp>
          <p:nvSpPr>
            <p:cNvPr id="46" name="object 46"/>
            <p:cNvSpPr/>
            <p:nvPr/>
          </p:nvSpPr>
          <p:spPr>
            <a:xfrm>
              <a:off x="8577453" y="4118228"/>
              <a:ext cx="1079500" cy="1323340"/>
            </a:xfrm>
            <a:custGeom>
              <a:avLst/>
              <a:gdLst/>
              <a:ahLst/>
              <a:cxnLst/>
              <a:rect l="l" t="t" r="r" b="b"/>
              <a:pathLst>
                <a:path w="1079500" h="1323339">
                  <a:moveTo>
                    <a:pt x="1078992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1078992" y="1322832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77453" y="4118228"/>
              <a:ext cx="1079500" cy="1323340"/>
            </a:xfrm>
            <a:custGeom>
              <a:avLst/>
              <a:gdLst/>
              <a:ahLst/>
              <a:cxnLst/>
              <a:rect l="l" t="t" r="r" b="b"/>
              <a:pathLst>
                <a:path w="1079500" h="1323339">
                  <a:moveTo>
                    <a:pt x="0" y="0"/>
                  </a:moveTo>
                  <a:lnTo>
                    <a:pt x="1078992" y="0"/>
                  </a:lnTo>
                  <a:lnTo>
                    <a:pt x="1078992" y="1322832"/>
                  </a:lnTo>
                  <a:lnTo>
                    <a:pt x="0" y="13228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722320" y="4511720"/>
            <a:ext cx="78803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100"/>
              </a:spcBef>
            </a:pP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LTP Programme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Boar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evelo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pm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ent  Steering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337170" y="1666367"/>
            <a:ext cx="1152525" cy="1348740"/>
            <a:chOff x="7337170" y="1666367"/>
            <a:chExt cx="1152525" cy="1348740"/>
          </a:xfrm>
        </p:grpSpPr>
        <p:sp>
          <p:nvSpPr>
            <p:cNvPr id="50" name="object 50"/>
            <p:cNvSpPr/>
            <p:nvPr/>
          </p:nvSpPr>
          <p:spPr>
            <a:xfrm>
              <a:off x="7349870" y="1679067"/>
              <a:ext cx="1127125" cy="1323340"/>
            </a:xfrm>
            <a:custGeom>
              <a:avLst/>
              <a:gdLst/>
              <a:ahLst/>
              <a:cxnLst/>
              <a:rect l="l" t="t" r="r" b="b"/>
              <a:pathLst>
                <a:path w="1127125" h="1323339">
                  <a:moveTo>
                    <a:pt x="1126998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1126998" y="1322832"/>
                  </a:lnTo>
                  <a:lnTo>
                    <a:pt x="112699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49870" y="1679067"/>
              <a:ext cx="1127125" cy="1323340"/>
            </a:xfrm>
            <a:custGeom>
              <a:avLst/>
              <a:gdLst/>
              <a:ahLst/>
              <a:cxnLst/>
              <a:rect l="l" t="t" r="r" b="b"/>
              <a:pathLst>
                <a:path w="1127125" h="1323339">
                  <a:moveTo>
                    <a:pt x="0" y="0"/>
                  </a:moveTo>
                  <a:lnTo>
                    <a:pt x="1126998" y="0"/>
                  </a:lnTo>
                  <a:lnTo>
                    <a:pt x="1126998" y="1322832"/>
                  </a:lnTo>
                  <a:lnTo>
                    <a:pt x="0" y="13228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556764" y="2196675"/>
            <a:ext cx="713105" cy="273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>
              <a:lnSpc>
                <a:spcPct val="1012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National People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99337" y="1360932"/>
            <a:ext cx="8380095" cy="2855595"/>
            <a:chOff x="799337" y="1360932"/>
            <a:chExt cx="8380095" cy="2855595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29" y="3624072"/>
              <a:ext cx="8367521" cy="11506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53058" y="3657980"/>
              <a:ext cx="8272780" cy="7620"/>
            </a:xfrm>
            <a:custGeom>
              <a:avLst/>
              <a:gdLst/>
              <a:ahLst/>
              <a:cxnLst/>
              <a:rect l="l" t="t" r="r" b="b"/>
              <a:pathLst>
                <a:path w="8272780" h="7620">
                  <a:moveTo>
                    <a:pt x="0" y="0"/>
                  </a:moveTo>
                  <a:lnTo>
                    <a:pt x="8272297" y="7315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337" y="3637026"/>
              <a:ext cx="107441" cy="57226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53058" y="365798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1868" y="3643883"/>
              <a:ext cx="107441" cy="57226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045588" y="3664839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965" y="3637026"/>
              <a:ext cx="107441" cy="57226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210686" y="365798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202" y="3637026"/>
              <a:ext cx="107441" cy="57226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36922" y="365798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8111" y="3643883"/>
              <a:ext cx="107441" cy="57226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521833" y="3664839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1978" y="3637026"/>
              <a:ext cx="107441" cy="57226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735698" y="365798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1609" y="3643883"/>
              <a:ext cx="107441" cy="57226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125331" y="3664839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5552" y="3643883"/>
              <a:ext cx="107441" cy="57226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99272" y="3664839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812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4443" y="2035302"/>
              <a:ext cx="109727" cy="170383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368163" y="2056257"/>
              <a:ext cx="2540" cy="1609090"/>
            </a:xfrm>
            <a:custGeom>
              <a:avLst/>
              <a:gdLst/>
              <a:ahLst/>
              <a:cxnLst/>
              <a:rect l="l" t="t" r="r" b="b"/>
              <a:pathLst>
                <a:path w="2539" h="1609089">
                  <a:moveTo>
                    <a:pt x="2349" y="0"/>
                  </a:moveTo>
                  <a:lnTo>
                    <a:pt x="0" y="1608683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5552" y="2980944"/>
              <a:ext cx="107441" cy="75819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899272" y="3001899"/>
              <a:ext cx="0" cy="663575"/>
            </a:xfrm>
            <a:custGeom>
              <a:avLst/>
              <a:gdLst/>
              <a:ahLst/>
              <a:cxnLst/>
              <a:rect l="l" t="t" r="r" b="b"/>
              <a:pathLst>
                <a:path h="663575">
                  <a:moveTo>
                    <a:pt x="0" y="0"/>
                  </a:moveTo>
                  <a:lnTo>
                    <a:pt x="0" y="663397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5840" y="1360932"/>
              <a:ext cx="287273" cy="10744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857368" y="1394841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92214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540" y="486848"/>
            <a:ext cx="9417050" cy="52216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50" b="1" spc="-5" dirty="0">
                <a:latin typeface="Calibri"/>
                <a:cs typeface="Calibri"/>
              </a:rPr>
              <a:t>What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are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we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looking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for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in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our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successful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applicants?</a:t>
            </a:r>
            <a:endParaRPr sz="1050">
              <a:latin typeface="Calibri"/>
              <a:cs typeface="Calibri"/>
            </a:endParaRPr>
          </a:p>
          <a:p>
            <a:pPr marL="12700" marR="426720">
              <a:lnSpc>
                <a:spcPts val="1430"/>
              </a:lnSpc>
            </a:pPr>
            <a:r>
              <a:rPr sz="1050" spc="-5" dirty="0">
                <a:latin typeface="Calibri"/>
                <a:cs typeface="Calibri"/>
              </a:rPr>
              <a:t>JUCD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requires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5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Independent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Non-Executive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Directors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who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can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seek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assurance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provide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support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challenge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through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complex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governance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arrangements,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taking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committee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responsibilities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within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5" dirty="0">
                <a:latin typeface="Calibri"/>
                <a:cs typeface="Calibri"/>
              </a:rPr>
              <a:t> Integrated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Care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Board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(ICB).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This will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include two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mandatory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positions:</a:t>
            </a:r>
            <a:endParaRPr sz="1050">
              <a:latin typeface="Calibri"/>
              <a:cs typeface="Calibri"/>
            </a:endParaRPr>
          </a:p>
          <a:p>
            <a:pPr marL="79375" indent="-67310">
              <a:lnSpc>
                <a:spcPct val="100000"/>
              </a:lnSpc>
              <a:spcBef>
                <a:spcPts val="705"/>
              </a:spcBef>
              <a:buSzPct val="90476"/>
              <a:buFont typeface="Calibri"/>
              <a:buChar char="•"/>
              <a:tabLst>
                <a:tab pos="80010" algn="l"/>
              </a:tabLst>
            </a:pPr>
            <a:r>
              <a:rPr sz="1050" b="1" spc="-5" dirty="0">
                <a:latin typeface="Calibri"/>
                <a:cs typeface="Calibri"/>
              </a:rPr>
              <a:t>Chair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Audit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&amp;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Governance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spc="-5" dirty="0">
                <a:latin typeface="Calibri"/>
                <a:cs typeface="Calibri"/>
              </a:rPr>
              <a:t>.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qualified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accountant, preferable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governance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large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complex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service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organisation.</a:t>
            </a:r>
            <a:endParaRPr sz="1050">
              <a:latin typeface="Calibri"/>
              <a:cs typeface="Calibri"/>
            </a:endParaRPr>
          </a:p>
          <a:p>
            <a:pPr marL="12700" marR="174625">
              <a:lnSpc>
                <a:spcPct val="113799"/>
              </a:lnSpc>
              <a:spcBef>
                <a:spcPts val="605"/>
              </a:spcBef>
              <a:buSzPct val="90476"/>
              <a:buFont typeface="Calibri"/>
              <a:buChar char="•"/>
              <a:tabLst>
                <a:tab pos="80010" algn="l"/>
              </a:tabLst>
            </a:pPr>
            <a:r>
              <a:rPr sz="1050" b="1" spc="-5" dirty="0">
                <a:latin typeface="Calibri"/>
                <a:cs typeface="Calibri"/>
              </a:rPr>
              <a:t>Chair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(i) </a:t>
            </a:r>
            <a:r>
              <a:rPr sz="1050" b="1" spc="-5" dirty="0">
                <a:latin typeface="Calibri"/>
                <a:cs typeface="Calibri"/>
              </a:rPr>
              <a:t>Remuneration and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Appointments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and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(ii)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The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People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&amp;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Culture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workforce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organisational change,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preferably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large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complex organisation.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050" spc="-5" dirty="0">
                <a:latin typeface="Calibri"/>
                <a:cs typeface="Calibri"/>
              </a:rPr>
              <a:t>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three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other Independent Non-Executive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roles</a:t>
            </a:r>
            <a:r>
              <a:rPr sz="1050" dirty="0">
                <a:latin typeface="Calibri"/>
                <a:cs typeface="Calibri"/>
              </a:rPr>
              <a:t> to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take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positions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 </a:t>
            </a:r>
            <a:r>
              <a:rPr sz="1050" spc="-5" dirty="0">
                <a:latin typeface="Calibri"/>
                <a:cs typeface="Calibri"/>
              </a:rPr>
              <a:t>outlined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below:</a:t>
            </a:r>
            <a:endParaRPr sz="1050">
              <a:latin typeface="Calibri"/>
              <a:cs typeface="Calibri"/>
            </a:endParaRPr>
          </a:p>
          <a:p>
            <a:pPr marL="79375" indent="-67310">
              <a:lnSpc>
                <a:spcPct val="100000"/>
              </a:lnSpc>
              <a:spcBef>
                <a:spcPts val="775"/>
              </a:spcBef>
              <a:buSzPct val="90476"/>
              <a:buFont typeface="Calibri"/>
              <a:buChar char="•"/>
              <a:tabLst>
                <a:tab pos="80010" algn="l"/>
              </a:tabLst>
            </a:pPr>
            <a:r>
              <a:rPr sz="1050" b="1" spc="-5" dirty="0">
                <a:latin typeface="Calibri"/>
                <a:cs typeface="Calibri"/>
              </a:rPr>
              <a:t>Chair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of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the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Finance</a:t>
            </a:r>
            <a:r>
              <a:rPr sz="1050" b="1" dirty="0">
                <a:latin typeface="Calibri"/>
                <a:cs typeface="Calibri"/>
              </a:rPr>
              <a:t> &amp;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Estates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commercial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acumen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expertise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large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organisations.</a:t>
            </a:r>
            <a:endParaRPr sz="1050">
              <a:latin typeface="Calibri"/>
              <a:cs typeface="Calibri"/>
            </a:endParaRPr>
          </a:p>
          <a:p>
            <a:pPr marL="79375" indent="-67310">
              <a:lnSpc>
                <a:spcPct val="100000"/>
              </a:lnSpc>
              <a:spcBef>
                <a:spcPts val="780"/>
              </a:spcBef>
              <a:buSzPct val="90476"/>
              <a:buFont typeface="Calibri"/>
              <a:buChar char="•"/>
              <a:tabLst>
                <a:tab pos="80010" algn="l"/>
              </a:tabLst>
            </a:pPr>
            <a:r>
              <a:rPr sz="1050" b="1" spc="-5" dirty="0">
                <a:latin typeface="Calibri"/>
                <a:cs typeface="Calibri"/>
              </a:rPr>
              <a:t>Chair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of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the </a:t>
            </a:r>
            <a:r>
              <a:rPr sz="1050" b="1" spc="-5" dirty="0">
                <a:latin typeface="Calibri"/>
                <a:cs typeface="Calibri"/>
              </a:rPr>
              <a:t>Quality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and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Performance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spc="-5" dirty="0">
                <a:latin typeface="Calibri"/>
                <a:cs typeface="Calibri"/>
              </a:rPr>
              <a:t>, preferable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dirty="0">
                <a:latin typeface="Calibri"/>
                <a:cs typeface="Calibri"/>
              </a:rPr>
              <a:t> a </a:t>
            </a:r>
            <a:r>
              <a:rPr sz="1050" spc="-5" dirty="0">
                <a:latin typeface="Calibri"/>
                <a:cs typeface="Calibri"/>
              </a:rPr>
              <a:t>clinical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background.</a:t>
            </a:r>
            <a:endParaRPr sz="1050">
              <a:latin typeface="Calibri"/>
              <a:cs typeface="Calibri"/>
            </a:endParaRPr>
          </a:p>
          <a:p>
            <a:pPr marL="12700" marR="164465">
              <a:lnSpc>
                <a:spcPct val="113799"/>
              </a:lnSpc>
              <a:spcBef>
                <a:spcPts val="600"/>
              </a:spcBef>
              <a:buSzPct val="90476"/>
              <a:buFont typeface="Calibri"/>
              <a:buChar char="•"/>
              <a:tabLst>
                <a:tab pos="80010" algn="l"/>
              </a:tabLst>
            </a:pPr>
            <a:r>
              <a:rPr sz="1050" b="1" spc="-5" dirty="0">
                <a:latin typeface="Calibri"/>
                <a:cs typeface="Calibri"/>
              </a:rPr>
              <a:t>Chair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of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(i)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Strategic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Commissioning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and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(ii)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Public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Partnership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Committee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understanding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of,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 a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passion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improving health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inequalities,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preferably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commissioning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 service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sector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-5" dirty="0">
                <a:latin typeface="Calibri"/>
                <a:cs typeface="Calibri"/>
              </a:rPr>
              <a:t> engaging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local communities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5" dirty="0">
                <a:latin typeface="Calibri"/>
                <a:cs typeface="Calibri"/>
              </a:rPr>
              <a:t> public.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all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roles:</a:t>
            </a:r>
            <a:endParaRPr sz="1050">
              <a:latin typeface="Calibri"/>
              <a:cs typeface="Calibri"/>
            </a:endParaRPr>
          </a:p>
          <a:p>
            <a:pPr marL="12700" marR="100330">
              <a:lnSpc>
                <a:spcPct val="113999"/>
              </a:lnSpc>
              <a:spcBef>
                <a:spcPts val="595"/>
              </a:spcBef>
              <a:buSzPct val="90476"/>
              <a:buChar char="•"/>
              <a:tabLst>
                <a:tab pos="80010" algn="l"/>
              </a:tabLst>
            </a:pP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Chair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each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committee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would</a:t>
            </a:r>
            <a:r>
              <a:rPr sz="1050" dirty="0">
                <a:latin typeface="Calibri"/>
                <a:cs typeface="Calibri"/>
              </a:rPr>
              <a:t> be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expected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lead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discussion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appropriate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NEDs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statutory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authorities,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members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local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authorities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other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key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partners </a:t>
            </a:r>
            <a:r>
              <a:rPr sz="1050" dirty="0">
                <a:latin typeface="Calibri"/>
                <a:cs typeface="Calibri"/>
              </a:rPr>
              <a:t> to</a:t>
            </a:r>
            <a:r>
              <a:rPr sz="1050" spc="-5" dirty="0">
                <a:latin typeface="Calibri"/>
                <a:cs typeface="Calibri"/>
              </a:rPr>
              <a:t> ensure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that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governance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arrangements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agile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effective,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avoid duplication.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This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will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include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discussion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around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how</a:t>
            </a:r>
            <a:r>
              <a:rPr sz="1050" dirty="0">
                <a:latin typeface="Calibri"/>
                <a:cs typeface="Calibri"/>
              </a:rPr>
              <a:t> the </a:t>
            </a:r>
            <a:r>
              <a:rPr sz="1050" spc="-5" dirty="0">
                <a:latin typeface="Calibri"/>
                <a:cs typeface="Calibri"/>
              </a:rPr>
              <a:t>system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governance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works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governance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arrangements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within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NHS</a:t>
            </a:r>
            <a:r>
              <a:rPr sz="1050" spc="-5" dirty="0">
                <a:latin typeface="Calibri"/>
                <a:cs typeface="Calibri"/>
              </a:rPr>
              <a:t> statutory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authorities.</a:t>
            </a:r>
            <a:endParaRPr sz="1050">
              <a:latin typeface="Calibri"/>
              <a:cs typeface="Calibri"/>
            </a:endParaRPr>
          </a:p>
          <a:p>
            <a:pPr marL="12700" marR="227965">
              <a:lnSpc>
                <a:spcPct val="114199"/>
              </a:lnSpc>
              <a:spcBef>
                <a:spcPts val="595"/>
              </a:spcBef>
              <a:buSzPct val="90476"/>
              <a:buChar char="•"/>
              <a:tabLst>
                <a:tab pos="80010" algn="l"/>
              </a:tabLst>
            </a:pPr>
            <a:r>
              <a:rPr sz="1050" spc="-5" dirty="0">
                <a:latin typeface="Calibri"/>
                <a:cs typeface="Calibri"/>
              </a:rPr>
              <a:t>NEDs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also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asked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 take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 </a:t>
            </a:r>
            <a:r>
              <a:rPr sz="1050" spc="-5" dirty="0">
                <a:latin typeface="Calibri"/>
                <a:cs typeface="Calibri"/>
              </a:rPr>
              <a:t>interest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particular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areas </a:t>
            </a:r>
            <a:r>
              <a:rPr sz="1050" dirty="0">
                <a:latin typeface="Calibri"/>
                <a:cs typeface="Calibri"/>
              </a:rPr>
              <a:t>to </a:t>
            </a:r>
            <a:r>
              <a:rPr sz="1050" spc="-5" dirty="0">
                <a:latin typeface="Calibri"/>
                <a:cs typeface="Calibri"/>
              </a:rPr>
              <a:t>ensure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that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Board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aware of,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and/or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has an </a:t>
            </a:r>
            <a:r>
              <a:rPr sz="1050" spc="-5" dirty="0">
                <a:latin typeface="Calibri"/>
                <a:cs typeface="Calibri"/>
              </a:rPr>
              <a:t>overview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these.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This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might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include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key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partnerships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such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place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provider collaboratives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 specific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cross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cutting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programmes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such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digital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technology.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050" spc="-5" dirty="0">
                <a:latin typeface="Calibri"/>
                <a:cs typeface="Calibri"/>
              </a:rPr>
              <a:t>Agreement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will </a:t>
            </a:r>
            <a:r>
              <a:rPr sz="1050" dirty="0">
                <a:latin typeface="Calibri"/>
                <a:cs typeface="Calibri"/>
              </a:rPr>
              <a:t>be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reached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individual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NEDs,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depending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requirements 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Board.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13999"/>
              </a:lnSpc>
              <a:spcBef>
                <a:spcPts val="605"/>
              </a:spcBef>
            </a:pPr>
            <a:r>
              <a:rPr sz="1050" spc="-5" dirty="0">
                <a:latin typeface="Calibri"/>
                <a:cs typeface="Calibri"/>
              </a:rPr>
              <a:t>As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 </a:t>
            </a:r>
            <a:r>
              <a:rPr sz="1050" spc="-5" dirty="0">
                <a:latin typeface="Calibri"/>
                <a:cs typeface="Calibri"/>
              </a:rPr>
              <a:t>Independent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Non-Executive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Director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you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will provide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independence,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scrutiny,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strong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governance,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risk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management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strategic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leadership</a:t>
            </a:r>
            <a:r>
              <a:rPr sz="1050" dirty="0">
                <a:latin typeface="Calibri"/>
                <a:cs typeface="Calibri"/>
              </a:rPr>
              <a:t> as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member of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our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unitary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Board.</a:t>
            </a:r>
            <a:r>
              <a:rPr sz="1050" dirty="0">
                <a:latin typeface="Calibri"/>
                <a:cs typeface="Calibri"/>
              </a:rPr>
              <a:t> We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open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hearing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from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wide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range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candidates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would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welcome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applications from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candidates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protected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characteristics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lived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health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care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services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who</a:t>
            </a:r>
            <a:r>
              <a:rPr sz="1050" dirty="0">
                <a:latin typeface="Calibri"/>
                <a:cs typeface="Calibri"/>
              </a:rPr>
              <a:t> are </a:t>
            </a:r>
            <a:r>
              <a:rPr sz="1050" spc="-5" dirty="0">
                <a:latin typeface="Calibri"/>
                <a:cs typeface="Calibri"/>
              </a:rPr>
              <a:t>under-represented</a:t>
            </a:r>
            <a:r>
              <a:rPr sz="1050" dirty="0">
                <a:latin typeface="Calibri"/>
                <a:cs typeface="Calibri"/>
              </a:rPr>
              <a:t> at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senior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level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NHS.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positions we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welcome</a:t>
            </a:r>
            <a:r>
              <a:rPr sz="1050" spc="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diverse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and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 fresh</a:t>
            </a:r>
            <a:r>
              <a:rPr sz="1050" spc="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perspectives;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innovative</a:t>
            </a:r>
            <a:r>
              <a:rPr sz="1050" spc="-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and 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inclusive</a:t>
            </a:r>
            <a:r>
              <a:rPr sz="1050" spc="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leaders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who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thrive</a:t>
            </a:r>
            <a:r>
              <a:rPr sz="1050" spc="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with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accountability</a:t>
            </a:r>
            <a:r>
              <a:rPr sz="1050" spc="-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and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ambiguity.</a:t>
            </a:r>
            <a:r>
              <a:rPr sz="1050" spc="2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C</a:t>
            </a:r>
            <a:r>
              <a:rPr sz="1050" spc="-5" dirty="0">
                <a:latin typeface="Calibri"/>
                <a:cs typeface="Calibri"/>
              </a:rPr>
              <a:t>omfortable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challenging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at </a:t>
            </a:r>
            <a:r>
              <a:rPr sz="1050" spc="-5" dirty="0">
                <a:latin typeface="Calibri"/>
                <a:cs typeface="Calibri"/>
              </a:rPr>
              <a:t>board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level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complex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organisations;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you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will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be</a:t>
            </a:r>
            <a:r>
              <a:rPr sz="1050" spc="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politically</a:t>
            </a:r>
            <a:r>
              <a:rPr sz="1050" spc="-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astute,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creative,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and 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focused</a:t>
            </a:r>
            <a:r>
              <a:rPr sz="1050" spc="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on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quality.</a:t>
            </a:r>
            <a:r>
              <a:rPr sz="1050" spc="23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You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will</a:t>
            </a:r>
            <a:r>
              <a:rPr sz="1050" spc="-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bring to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life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our values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as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you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promote</a:t>
            </a:r>
            <a:r>
              <a:rPr sz="1050" spc="-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the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highest</a:t>
            </a:r>
            <a:r>
              <a:rPr sz="1050" spc="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standards</a:t>
            </a:r>
            <a:r>
              <a:rPr sz="1050" spc="-1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of</a:t>
            </a:r>
            <a:r>
              <a:rPr sz="1050" spc="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integrity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and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 corporate governance,</a:t>
            </a:r>
            <a:r>
              <a:rPr sz="1050" spc="2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ensuring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that</a:t>
            </a:r>
            <a:r>
              <a:rPr sz="1050" spc="-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quality,</a:t>
            </a:r>
            <a:r>
              <a:rPr sz="1050" spc="-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finance,</a:t>
            </a:r>
            <a:r>
              <a:rPr sz="1050" spc="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21E1F"/>
                </a:solidFill>
                <a:latin typeface="Calibri"/>
                <a:cs typeface="Calibri"/>
              </a:rPr>
              <a:t>and </a:t>
            </a:r>
            <a:r>
              <a:rPr sz="1050" spc="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operational</a:t>
            </a:r>
            <a:r>
              <a:rPr sz="1050" spc="-25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demands</a:t>
            </a:r>
            <a:r>
              <a:rPr sz="1050" spc="-10" dirty="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21E1F"/>
                </a:solidFill>
                <a:latin typeface="Calibri"/>
                <a:cs typeface="Calibri"/>
              </a:rPr>
              <a:t>are held in balance.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95" y="72975"/>
            <a:ext cx="39312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Message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Our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ICS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Designate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Independent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Chair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74" y="659003"/>
            <a:ext cx="9441180" cy="290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Calibri"/>
                <a:cs typeface="Calibri"/>
              </a:rPr>
              <a:t>These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high-profile positions and </a:t>
            </a:r>
            <a:r>
              <a:rPr sz="1050" dirty="0">
                <a:latin typeface="Calibri"/>
                <a:cs typeface="Calibri"/>
              </a:rPr>
              <a:t>the successful </a:t>
            </a:r>
            <a:r>
              <a:rPr sz="1050" spc="-5" dirty="0">
                <a:latin typeface="Calibri"/>
                <a:cs typeface="Calibri"/>
              </a:rPr>
              <a:t>candidates will need </a:t>
            </a:r>
            <a:r>
              <a:rPr sz="1050" dirty="0">
                <a:latin typeface="Calibri"/>
                <a:cs typeface="Calibri"/>
              </a:rPr>
              <a:t>to be </a:t>
            </a:r>
            <a:r>
              <a:rPr sz="1050" spc="-5" dirty="0">
                <a:latin typeface="Calibri"/>
                <a:cs typeface="Calibri"/>
              </a:rPr>
              <a:t>ambassadors for our system so that together we </a:t>
            </a:r>
            <a:r>
              <a:rPr sz="1050" dirty="0">
                <a:latin typeface="Calibri"/>
                <a:cs typeface="Calibri"/>
              </a:rPr>
              <a:t>can </a:t>
            </a:r>
            <a:r>
              <a:rPr sz="1050" spc="-5" dirty="0">
                <a:latin typeface="Calibri"/>
                <a:cs typeface="Calibri"/>
              </a:rPr>
              <a:t>create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better future for our populations </a:t>
            </a:r>
            <a:r>
              <a:rPr sz="1050" dirty="0">
                <a:latin typeface="Calibri"/>
                <a:cs typeface="Calibri"/>
              </a:rPr>
              <a:t> and to </a:t>
            </a:r>
            <a:r>
              <a:rPr sz="1050" spc="-5" dirty="0">
                <a:latin typeface="Calibri"/>
                <a:cs typeface="Calibri"/>
              </a:rPr>
              <a:t>drive our ICS in its vital work. Most importantly, we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10" dirty="0">
                <a:latin typeface="Calibri"/>
                <a:cs typeface="Calibri"/>
              </a:rPr>
              <a:t>looking </a:t>
            </a:r>
            <a:r>
              <a:rPr sz="1050" spc="-5" dirty="0">
                <a:latin typeface="Calibri"/>
                <a:cs typeface="Calibri"/>
              </a:rPr>
              <a:t>for individuals who are passionate about addressing inequalities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achieving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best possible health 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care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dirty="0">
                <a:latin typeface="Calibri"/>
                <a:cs typeface="Calibri"/>
              </a:rPr>
              <a:t> the</a:t>
            </a:r>
            <a:r>
              <a:rPr sz="1050" spc="-5" dirty="0">
                <a:latin typeface="Calibri"/>
                <a:cs typeface="Calibri"/>
              </a:rPr>
              <a:t> people 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Derbyshire.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We are </a:t>
            </a:r>
            <a:r>
              <a:rPr sz="1050" spc="-5" dirty="0">
                <a:latin typeface="Calibri"/>
                <a:cs typeface="Calibri"/>
              </a:rPr>
              <a:t>committed </a:t>
            </a:r>
            <a:r>
              <a:rPr sz="1050" dirty="0">
                <a:latin typeface="Calibri"/>
                <a:cs typeface="Calibri"/>
              </a:rPr>
              <a:t>to </a:t>
            </a:r>
            <a:r>
              <a:rPr sz="1050" spc="-5" dirty="0">
                <a:latin typeface="Calibri"/>
                <a:cs typeface="Calibri"/>
              </a:rPr>
              <a:t>improving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diversity of our leadership so that it is more representative of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people we serve.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 would therefore encourage applications </a:t>
            </a:r>
            <a:r>
              <a:rPr sz="1050" spc="-10" dirty="0">
                <a:latin typeface="Calibri"/>
                <a:cs typeface="Calibri"/>
              </a:rPr>
              <a:t>from </a:t>
            </a:r>
            <a:r>
              <a:rPr sz="1050" spc="-5" dirty="0">
                <a:latin typeface="Calibri"/>
                <a:cs typeface="Calibri"/>
              </a:rPr>
              <a:t> people 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backgrounds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different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experiences.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3335" marR="5715" indent="-635" algn="just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If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you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share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our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values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ambitions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people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living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Derbyshire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have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skills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experience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drive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our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ICS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forward,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then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would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delighted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receive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your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application.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3335" marR="5080" algn="just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We </a:t>
            </a:r>
            <a:r>
              <a:rPr sz="1050" spc="-5" dirty="0">
                <a:latin typeface="Calibri"/>
                <a:cs typeface="Calibri"/>
              </a:rPr>
              <a:t>hope this information in the pack gives you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good sense of JUCD </a:t>
            </a:r>
            <a:r>
              <a:rPr sz="1050" dirty="0">
                <a:latin typeface="Calibri"/>
                <a:cs typeface="Calibri"/>
              </a:rPr>
              <a:t>and the </a:t>
            </a:r>
            <a:r>
              <a:rPr sz="1050" spc="-5" dirty="0">
                <a:latin typeface="Calibri"/>
                <a:cs typeface="Calibri"/>
              </a:rPr>
              <a:t>opportunities for the right person to </a:t>
            </a:r>
            <a:r>
              <a:rPr sz="1050" spc="-10" dirty="0">
                <a:latin typeface="Calibri"/>
                <a:cs typeface="Calibri"/>
              </a:rPr>
              <a:t>work </a:t>
            </a:r>
            <a:r>
              <a:rPr sz="1050" spc="-5" dirty="0">
                <a:latin typeface="Calibri"/>
                <a:cs typeface="Calibri"/>
              </a:rPr>
              <a:t>in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vibrant and varied ICS. For more information you </a:t>
            </a:r>
            <a:r>
              <a:rPr sz="1050" dirty="0">
                <a:latin typeface="Calibri"/>
                <a:cs typeface="Calibri"/>
              </a:rPr>
              <a:t> can </a:t>
            </a:r>
            <a:r>
              <a:rPr sz="1050" spc="-5" dirty="0">
                <a:latin typeface="Calibri"/>
                <a:cs typeface="Calibri"/>
              </a:rPr>
              <a:t>also visit our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website </a:t>
            </a:r>
            <a:r>
              <a:rPr sz="10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https://www.joinedupcarederbyshire.co.uk</a:t>
            </a:r>
            <a:endParaRPr sz="1050">
              <a:latin typeface="Calibri"/>
              <a:cs typeface="Calibri"/>
            </a:endParaRPr>
          </a:p>
          <a:p>
            <a:pPr marL="12700" marR="2980055" indent="-635" algn="just">
              <a:lnSpc>
                <a:spcPct val="200000"/>
              </a:lnSpc>
            </a:pPr>
            <a:r>
              <a:rPr sz="1050" dirty="0">
                <a:latin typeface="Calibri"/>
                <a:cs typeface="Calibri"/>
              </a:rPr>
              <a:t>On </a:t>
            </a:r>
            <a:r>
              <a:rPr sz="1050" spc="-5" dirty="0">
                <a:latin typeface="Calibri"/>
                <a:cs typeface="Calibri"/>
              </a:rPr>
              <a:t>behalf of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JUCD system leaders, we wish you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very best for your application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look forward </a:t>
            </a:r>
            <a:r>
              <a:rPr sz="1050" dirty="0">
                <a:latin typeface="Calibri"/>
                <a:cs typeface="Calibri"/>
              </a:rPr>
              <a:t>to </a:t>
            </a:r>
            <a:r>
              <a:rPr sz="1050" spc="-5" dirty="0">
                <a:latin typeface="Calibri"/>
                <a:cs typeface="Calibri"/>
              </a:rPr>
              <a:t>meeting you.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best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wishes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050" b="1" spc="-5" dirty="0">
                <a:latin typeface="Calibri"/>
                <a:cs typeface="Calibri"/>
              </a:rPr>
              <a:t>Jo</a:t>
            </a:r>
            <a:r>
              <a:rPr sz="1050" b="1" dirty="0">
                <a:latin typeface="Calibri"/>
                <a:cs typeface="Calibri"/>
              </a:rPr>
              <a:t>hn</a:t>
            </a:r>
            <a:r>
              <a:rPr sz="1050" b="1" spc="-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M</a:t>
            </a:r>
            <a:r>
              <a:rPr sz="1050" b="1" spc="-5" dirty="0">
                <a:latin typeface="Calibri"/>
                <a:cs typeface="Calibri"/>
              </a:rPr>
              <a:t>acDo</a:t>
            </a:r>
            <a:r>
              <a:rPr sz="1050" b="1" dirty="0">
                <a:latin typeface="Calibri"/>
                <a:cs typeface="Calibri"/>
              </a:rPr>
              <a:t>n</a:t>
            </a:r>
            <a:r>
              <a:rPr sz="1050" b="1" spc="-5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ld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674" y="4179442"/>
            <a:ext cx="17195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latin typeface="Calibri"/>
                <a:cs typeface="Calibri"/>
              </a:rPr>
              <a:t>Joined Up Care Derbyshire</a:t>
            </a:r>
            <a:r>
              <a:rPr sz="1050" b="1" dirty="0">
                <a:latin typeface="Calibri"/>
                <a:cs typeface="Calibri"/>
              </a:rPr>
              <a:t> ICS </a:t>
            </a:r>
            <a:r>
              <a:rPr sz="1050" b="1" spc="-22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Designate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Independent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Chair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495" y="72975"/>
            <a:ext cx="39312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Message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Our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ICS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Designate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Independent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Chair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000" y="3760470"/>
            <a:ext cx="1556288" cy="3399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95" y="72975"/>
            <a:ext cx="7010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Joined Up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Care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Derbyshire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(JUCD)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is</a:t>
            </a:r>
            <a:r>
              <a:rPr b="1" spc="-5" dirty="0">
                <a:latin typeface="Calibri"/>
                <a:cs typeface="Calibri"/>
              </a:rPr>
              <a:t> the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Derby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Derbyshire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Health</a:t>
            </a:r>
            <a:r>
              <a:rPr b="1" dirty="0">
                <a:latin typeface="Calibri"/>
                <a:cs typeface="Calibri"/>
              </a:rPr>
              <a:t> &amp; Social </a:t>
            </a:r>
            <a:r>
              <a:rPr b="1" spc="-10" dirty="0">
                <a:latin typeface="Calibri"/>
                <a:cs typeface="Calibri"/>
              </a:rPr>
              <a:t>Care </a:t>
            </a:r>
            <a:r>
              <a:rPr b="1" spc="-3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Partnership for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adults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children; </a:t>
            </a:r>
            <a:r>
              <a:rPr b="1" dirty="0">
                <a:latin typeface="Calibri"/>
                <a:cs typeface="Calibri"/>
              </a:rPr>
              <a:t>it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made up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 </a:t>
            </a:r>
            <a:r>
              <a:rPr b="1" spc="-10" dirty="0">
                <a:latin typeface="Calibri"/>
                <a:cs typeface="Calibri"/>
              </a:rPr>
              <a:t>providers</a:t>
            </a: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(NHS,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Local Authority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Voluntary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Sector)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commissioners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3148" y="1540943"/>
            <a:ext cx="64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290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Our 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u</a:t>
            </a:r>
            <a:r>
              <a:rPr sz="1200" b="1" spc="-2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omes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7114" y="2789251"/>
            <a:ext cx="54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Our  pu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dirty="0">
                <a:latin typeface="Calibri"/>
                <a:cs typeface="Calibri"/>
              </a:rPr>
              <a:t>ose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6615" y="2652522"/>
            <a:ext cx="3641090" cy="688975"/>
            <a:chOff x="356615" y="2652522"/>
            <a:chExt cx="3641090" cy="6889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2652522"/>
              <a:ext cx="3640835" cy="853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9282" y="2675382"/>
              <a:ext cx="3557270" cy="0"/>
            </a:xfrm>
            <a:custGeom>
              <a:avLst/>
              <a:gdLst/>
              <a:ahLst/>
              <a:cxnLst/>
              <a:rect l="l" t="t" r="r" b="b"/>
              <a:pathLst>
                <a:path w="3557270">
                  <a:moveTo>
                    <a:pt x="355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3256026"/>
              <a:ext cx="3009899" cy="853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9285" y="3278886"/>
              <a:ext cx="2926715" cy="0"/>
            </a:xfrm>
            <a:custGeom>
              <a:avLst/>
              <a:gdLst/>
              <a:ahLst/>
              <a:cxnLst/>
              <a:rect l="l" t="t" r="r" b="b"/>
              <a:pathLst>
                <a:path w="2926715">
                  <a:moveTo>
                    <a:pt x="29262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6024" y="3853222"/>
            <a:ext cx="83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Ou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spc="-25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at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c  </a:t>
            </a:r>
            <a:r>
              <a:rPr sz="1200" b="1" spc="-5" dirty="0">
                <a:latin typeface="Calibri"/>
                <a:cs typeface="Calibri"/>
              </a:rPr>
              <a:t>pri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riti</a:t>
            </a:r>
            <a:r>
              <a:rPr sz="1200" b="1" dirty="0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615" y="4728209"/>
            <a:ext cx="1667510" cy="85725"/>
            <a:chOff x="356615" y="4728209"/>
            <a:chExt cx="1667510" cy="857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15" y="4728209"/>
              <a:ext cx="1667255" cy="853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286" y="4751069"/>
              <a:ext cx="1583690" cy="0"/>
            </a:xfrm>
            <a:custGeom>
              <a:avLst/>
              <a:gdLst/>
              <a:ahLst/>
              <a:cxnLst/>
              <a:rect l="l" t="t" r="r" b="b"/>
              <a:pathLst>
                <a:path w="1583689">
                  <a:moveTo>
                    <a:pt x="15831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1283" y="4972997"/>
            <a:ext cx="758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 algn="r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Calibri"/>
                <a:cs typeface="Calibri"/>
              </a:rPr>
              <a:t>K</a:t>
            </a:r>
            <a:r>
              <a:rPr sz="1200" b="1" spc="-1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y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Dri</a:t>
            </a:r>
            <a:r>
              <a:rPr sz="1200" b="1" spc="-10" dirty="0">
                <a:latin typeface="Calibri"/>
                <a:cs typeface="Calibri"/>
              </a:rPr>
              <a:t>v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s  </a:t>
            </a:r>
            <a:r>
              <a:rPr sz="1200" b="1" spc="-20" dirty="0">
                <a:latin typeface="Calibri"/>
                <a:cs typeface="Calibri"/>
              </a:rPr>
              <a:t>f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du</a:t>
            </a:r>
            <a:r>
              <a:rPr sz="1200" b="1" dirty="0">
                <a:latin typeface="Calibri"/>
                <a:cs typeface="Calibri"/>
              </a:rPr>
              <a:t>ced  LE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HLE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9717" y="867917"/>
            <a:ext cx="3310126" cy="18722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686127" y="1485956"/>
            <a:ext cx="161544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marR="198120" indent="113664">
              <a:lnSpc>
                <a:spcPct val="125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To </a:t>
            </a:r>
            <a:r>
              <a:rPr sz="1000" b="1" spc="-5" dirty="0">
                <a:latin typeface="Calibri"/>
                <a:cs typeface="Calibri"/>
              </a:rPr>
              <a:t>improve </a:t>
            </a:r>
            <a:r>
              <a:rPr sz="1000" b="1" dirty="0">
                <a:latin typeface="Calibri"/>
                <a:cs typeface="Calibri"/>
              </a:rPr>
              <a:t>LE </a:t>
            </a:r>
            <a:r>
              <a:rPr sz="1000" b="1" spc="-5" dirty="0">
                <a:latin typeface="Calibri"/>
                <a:cs typeface="Calibri"/>
              </a:rPr>
              <a:t>and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HLE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for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the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people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and</a:t>
            </a:r>
            <a:endParaRPr sz="1000">
              <a:latin typeface="Calibri"/>
              <a:cs typeface="Calibri"/>
            </a:endParaRPr>
          </a:p>
          <a:p>
            <a:pPr marL="12700" marR="5080" indent="1270" algn="ctr">
              <a:lnSpc>
                <a:spcPct val="125000"/>
              </a:lnSpc>
            </a:pPr>
            <a:r>
              <a:rPr sz="1000" b="1" spc="-5" dirty="0">
                <a:latin typeface="Calibri"/>
                <a:cs typeface="Calibri"/>
              </a:rPr>
              <a:t>communities we serve AND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reduce </a:t>
            </a:r>
            <a:r>
              <a:rPr sz="1000" b="1" dirty="0">
                <a:latin typeface="Calibri"/>
                <a:cs typeface="Calibri"/>
              </a:rPr>
              <a:t>the </a:t>
            </a:r>
            <a:r>
              <a:rPr sz="1000" b="1" spc="-5" dirty="0">
                <a:latin typeface="Calibri"/>
                <a:cs typeface="Calibri"/>
              </a:rPr>
              <a:t>Health Inequalities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driving these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differences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4888" y="2656332"/>
            <a:ext cx="4399025" cy="6873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106862" y="2803415"/>
            <a:ext cx="2774315" cy="3155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34390" marR="5080" indent="-822325">
              <a:lnSpc>
                <a:spcPts val="1080"/>
              </a:lnSpc>
              <a:spcBef>
                <a:spcPts val="235"/>
              </a:spcBef>
            </a:pPr>
            <a:r>
              <a:rPr sz="1000" b="1" dirty="0">
                <a:latin typeface="Calibri"/>
                <a:cs typeface="Calibri"/>
              </a:rPr>
              <a:t>For </a:t>
            </a:r>
            <a:r>
              <a:rPr sz="1000" b="1" spc="-5" dirty="0">
                <a:latin typeface="Calibri"/>
                <a:cs typeface="Calibri"/>
              </a:rPr>
              <a:t>people </a:t>
            </a:r>
            <a:r>
              <a:rPr sz="1000" b="1" dirty="0">
                <a:latin typeface="Calibri"/>
                <a:cs typeface="Calibri"/>
              </a:rPr>
              <a:t>to </a:t>
            </a:r>
            <a:r>
              <a:rPr sz="1000" b="1" spc="-5" dirty="0">
                <a:latin typeface="Calibri"/>
                <a:cs typeface="Calibri"/>
              </a:rPr>
              <a:t>have </a:t>
            </a:r>
            <a:r>
              <a:rPr sz="1000" b="1" dirty="0">
                <a:latin typeface="Calibri"/>
                <a:cs typeface="Calibri"/>
              </a:rPr>
              <a:t>the </a:t>
            </a:r>
            <a:r>
              <a:rPr sz="1000" b="1" spc="-5" dirty="0">
                <a:latin typeface="Calibri"/>
                <a:cs typeface="Calibri"/>
              </a:rPr>
              <a:t>best start in life, </a:t>
            </a:r>
            <a:r>
              <a:rPr sz="1000" b="1" dirty="0">
                <a:latin typeface="Calibri"/>
                <a:cs typeface="Calibri"/>
              </a:rPr>
              <a:t>to </a:t>
            </a:r>
            <a:r>
              <a:rPr sz="1000" b="1" spc="-5" dirty="0">
                <a:latin typeface="Calibri"/>
                <a:cs typeface="Calibri"/>
              </a:rPr>
              <a:t>stay well,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age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well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and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die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well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6523" y="3259835"/>
            <a:ext cx="7176515" cy="160781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04827" y="3379292"/>
            <a:ext cx="4498975" cy="12941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84150" marR="52069" indent="-171450">
              <a:lnSpc>
                <a:spcPts val="969"/>
              </a:lnSpc>
              <a:spcBef>
                <a:spcPts val="225"/>
              </a:spcBef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900" b="1" spc="-5" dirty="0">
                <a:latin typeface="Calibri"/>
                <a:cs typeface="Calibri"/>
              </a:rPr>
              <a:t>Strategic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partnership</a:t>
            </a:r>
            <a:r>
              <a:rPr sz="900" b="1" spc="4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working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with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common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purpose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single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set of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outcomes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agreed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between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JUCD ICS and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broader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system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partners</a:t>
            </a:r>
            <a:endParaRPr sz="900">
              <a:latin typeface="Calibri"/>
              <a:cs typeface="Calibri"/>
            </a:endParaRPr>
          </a:p>
          <a:p>
            <a:pPr marL="184150" marR="5080" indent="-171450">
              <a:lnSpc>
                <a:spcPts val="969"/>
              </a:lnSpc>
              <a:spcBef>
                <a:spcPts val="380"/>
              </a:spcBef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900" b="1" spc="-5" dirty="0">
                <a:latin typeface="Calibri"/>
                <a:cs typeface="Calibri"/>
              </a:rPr>
              <a:t>Strategic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leadership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through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good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governance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ways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of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working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that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empower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clinical,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professional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managerial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teams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to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transform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services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for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the </a:t>
            </a:r>
            <a:r>
              <a:rPr sz="900" b="1" spc="-5" dirty="0">
                <a:latin typeface="Calibri"/>
                <a:cs typeface="Calibri"/>
              </a:rPr>
              <a:t>benefit </a:t>
            </a:r>
            <a:r>
              <a:rPr sz="900" b="1" dirty="0">
                <a:latin typeface="Calibri"/>
                <a:cs typeface="Calibri"/>
              </a:rPr>
              <a:t>of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the people of 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Derbyshire</a:t>
            </a:r>
            <a:r>
              <a:rPr sz="900" b="1" dirty="0">
                <a:latin typeface="Calibri"/>
                <a:cs typeface="Calibri"/>
              </a:rPr>
              <a:t> whilst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ensuring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financial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sustainability</a:t>
            </a:r>
            <a:endParaRPr sz="900">
              <a:latin typeface="Calibri"/>
              <a:cs typeface="Calibri"/>
            </a:endParaRPr>
          </a:p>
          <a:p>
            <a:pPr marL="184150" marR="104775" indent="-171450">
              <a:lnSpc>
                <a:spcPts val="969"/>
              </a:lnSpc>
              <a:spcBef>
                <a:spcPts val="385"/>
              </a:spcBef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900" b="1" spc="-5" dirty="0">
                <a:latin typeface="Calibri"/>
                <a:cs typeface="Calibri"/>
              </a:rPr>
              <a:t>Strong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vibrant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communities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Places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benefitting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from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reduced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health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inequalities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informed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by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the strategic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use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of</a:t>
            </a:r>
            <a:r>
              <a:rPr sz="900" b="1" spc="-5" dirty="0">
                <a:latin typeface="Calibri"/>
                <a:cs typeface="Calibri"/>
              </a:rPr>
              <a:t> intelligence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innovation.</a:t>
            </a:r>
            <a:endParaRPr sz="900">
              <a:latin typeface="Calibri"/>
              <a:cs typeface="Calibri"/>
            </a:endParaRPr>
          </a:p>
          <a:p>
            <a:pPr marL="184150" marR="81280" indent="-171450">
              <a:lnSpc>
                <a:spcPts val="969"/>
              </a:lnSpc>
              <a:spcBef>
                <a:spcPts val="380"/>
              </a:spcBef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900" b="1" spc="-5" dirty="0">
                <a:latin typeface="Calibri"/>
                <a:cs typeface="Calibri"/>
              </a:rPr>
              <a:t>Strategic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understanding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use of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our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assets;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our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greatest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asset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is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has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always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been, 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Our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People, </a:t>
            </a:r>
            <a:r>
              <a:rPr sz="900" b="1" spc="-5" dirty="0">
                <a:latin typeface="Calibri"/>
                <a:cs typeface="Calibri"/>
              </a:rPr>
              <a:t>strengthened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by the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diverse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nature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of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their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heritage,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culture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and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experience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811" y="4783835"/>
            <a:ext cx="8663177" cy="92278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886979" y="4922569"/>
            <a:ext cx="801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Car</a:t>
            </a:r>
            <a:r>
              <a:rPr sz="1000" b="1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i</a:t>
            </a:r>
            <a:r>
              <a:rPr sz="1000" b="1" dirty="0">
                <a:latin typeface="Calibri"/>
                <a:cs typeface="Calibri"/>
              </a:rPr>
              <a:t>o</a:t>
            </a:r>
            <a:r>
              <a:rPr sz="1000" b="1" spc="-5" dirty="0">
                <a:latin typeface="Calibri"/>
                <a:cs typeface="Calibri"/>
              </a:rPr>
              <a:t>vas</a:t>
            </a:r>
            <a:r>
              <a:rPr sz="1000" b="1" spc="-10" dirty="0">
                <a:latin typeface="Calibri"/>
                <a:cs typeface="Calibri"/>
              </a:rPr>
              <a:t>c</a:t>
            </a:r>
            <a:r>
              <a:rPr sz="1000" b="1" dirty="0">
                <a:latin typeface="Calibri"/>
                <a:cs typeface="Calibri"/>
              </a:rPr>
              <a:t>u</a:t>
            </a:r>
            <a:r>
              <a:rPr sz="1000" b="1" spc="-5" dirty="0">
                <a:latin typeface="Calibri"/>
                <a:cs typeface="Calibri"/>
              </a:rPr>
              <a:t>lar  Disease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75747" y="4964945"/>
            <a:ext cx="3759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Ca</a:t>
            </a:r>
            <a:r>
              <a:rPr sz="1000" b="1" dirty="0">
                <a:latin typeface="Calibri"/>
                <a:cs typeface="Calibri"/>
              </a:rPr>
              <a:t>nc</a:t>
            </a:r>
            <a:r>
              <a:rPr sz="1000" b="1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86241" y="5415104"/>
            <a:ext cx="7854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Ment</a:t>
            </a:r>
            <a:r>
              <a:rPr sz="1000" b="1" spc="-5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l</a:t>
            </a:r>
            <a:r>
              <a:rPr sz="1000" b="1" spc="-5" dirty="0">
                <a:latin typeface="Calibri"/>
                <a:cs typeface="Calibri"/>
              </a:rPr>
              <a:t> Heal</a:t>
            </a:r>
            <a:r>
              <a:rPr sz="1000" b="1" dirty="0">
                <a:latin typeface="Calibri"/>
                <a:cs typeface="Calibri"/>
              </a:rPr>
              <a:t>th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40037" y="5326790"/>
            <a:ext cx="1630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720" marR="5080" indent="-66865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Musculoskeletal Disease (Back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Pain)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36049" y="5419304"/>
            <a:ext cx="10680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Respiratory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Disease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2220" y="4947064"/>
            <a:ext cx="100774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Impact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of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Covid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50556" y="5769244"/>
            <a:ext cx="32194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215968"/>
                </a:solidFill>
                <a:latin typeface="Calibri"/>
                <a:cs typeface="Calibri"/>
              </a:rPr>
              <a:t>Underpinned</a:t>
            </a:r>
            <a:r>
              <a:rPr sz="1400" b="1" spc="-5" dirty="0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5968"/>
                </a:solidFill>
                <a:latin typeface="Calibri"/>
                <a:cs typeface="Calibri"/>
              </a:rPr>
              <a:t>by</a:t>
            </a:r>
            <a:r>
              <a:rPr sz="1400" b="1" spc="-15" dirty="0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5968"/>
                </a:solidFill>
                <a:latin typeface="Calibri"/>
                <a:cs typeface="Calibri"/>
              </a:rPr>
              <a:t>our</a:t>
            </a:r>
            <a:r>
              <a:rPr sz="1400" b="1" dirty="0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5968"/>
                </a:solidFill>
                <a:latin typeface="Calibri"/>
                <a:cs typeface="Calibri"/>
              </a:rPr>
              <a:t>JUCD Quadruple</a:t>
            </a:r>
            <a:r>
              <a:rPr sz="1400" b="1" spc="-10" dirty="0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5968"/>
                </a:solidFill>
                <a:latin typeface="Calibri"/>
                <a:cs typeface="Calibri"/>
              </a:rPr>
              <a:t>Aim…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51560" y="6061709"/>
            <a:ext cx="1781175" cy="391795"/>
          </a:xfrm>
          <a:prstGeom prst="rect">
            <a:avLst/>
          </a:prstGeom>
          <a:ln w="38100">
            <a:solidFill>
              <a:srgbClr val="8064A2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52120" marR="182245" indent="-263525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latin typeface="Arial"/>
                <a:cs typeface="Arial"/>
              </a:rPr>
              <a:t>Improving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health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population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5733" y="6061709"/>
            <a:ext cx="1781175" cy="391795"/>
          </a:xfrm>
          <a:prstGeom prst="rect">
            <a:avLst/>
          </a:prstGeom>
          <a:ln w="38100">
            <a:solidFill>
              <a:srgbClr val="4BACC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81355" marR="114300" indent="-558800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latin typeface="Arial"/>
                <a:cs typeface="Arial"/>
              </a:rPr>
              <a:t>Improving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experience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9908" y="6061709"/>
            <a:ext cx="1781175" cy="391795"/>
          </a:xfrm>
          <a:prstGeom prst="rect">
            <a:avLst/>
          </a:prstGeom>
          <a:ln w="38100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559435" marR="423545" indent="-128270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latin typeface="Arial"/>
                <a:cs typeface="Arial"/>
              </a:rPr>
              <a:t>Im</a:t>
            </a:r>
            <a:r>
              <a:rPr sz="1000" b="1" dirty="0">
                <a:latin typeface="Arial"/>
                <a:cs typeface="Arial"/>
              </a:rPr>
              <a:t>pro</a:t>
            </a:r>
            <a:r>
              <a:rPr sz="1000" b="1" spc="-15" dirty="0">
                <a:latin typeface="Arial"/>
                <a:cs typeface="Arial"/>
              </a:rPr>
              <a:t>v</a:t>
            </a:r>
            <a:r>
              <a:rPr sz="1000" b="1" spc="-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ng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staff  </a:t>
            </a:r>
            <a:r>
              <a:rPr sz="1000" b="1" spc="-5" dirty="0">
                <a:latin typeface="Arial"/>
                <a:cs typeface="Arial"/>
              </a:rPr>
              <a:t>experience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14081" y="6061709"/>
            <a:ext cx="2190750" cy="391795"/>
          </a:xfrm>
          <a:prstGeom prst="rect">
            <a:avLst/>
          </a:prstGeom>
          <a:ln w="38100">
            <a:solidFill>
              <a:srgbClr val="9BBB5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777875" marR="144780" indent="-626110">
              <a:lnSpc>
                <a:spcPct val="100000"/>
              </a:lnSpc>
              <a:spcBef>
                <a:spcPts val="330"/>
              </a:spcBef>
            </a:pPr>
            <a:r>
              <a:rPr sz="1000" b="1" dirty="0">
                <a:latin typeface="Arial"/>
                <a:cs typeface="Arial"/>
              </a:rPr>
              <a:t>Reducing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per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capita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healthcare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65314" y="1128522"/>
            <a:ext cx="2032635" cy="1201420"/>
          </a:xfrm>
          <a:prstGeom prst="rect">
            <a:avLst/>
          </a:prstGeom>
          <a:solidFill>
            <a:srgbClr val="4BACC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 marR="12763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JUCD is the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identity by which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 work together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partnership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JU</a:t>
            </a:r>
            <a:r>
              <a:rPr spc="-5" dirty="0"/>
              <a:t>C</a:t>
            </a:r>
            <a:r>
              <a:rPr dirty="0"/>
              <a:t>D</a:t>
            </a:r>
            <a:r>
              <a:rPr spc="-100" dirty="0"/>
              <a:t> </a:t>
            </a:r>
            <a:r>
              <a:rPr spc="-5" dirty="0"/>
              <a:t>A</a:t>
            </a:r>
            <a:r>
              <a:rPr dirty="0"/>
              <a:t>t</a:t>
            </a:r>
            <a:r>
              <a:rPr spc="-9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G</a:t>
            </a:r>
            <a:r>
              <a:rPr spc="-5" dirty="0"/>
              <a:t>lan</a:t>
            </a:r>
            <a:r>
              <a:rPr dirty="0"/>
              <a:t>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790" y="330989"/>
            <a:ext cx="8482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The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health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care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challenges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we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face,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and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our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plans for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addressing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them,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are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rooted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in the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particular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needs of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the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county…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67" y="565784"/>
            <a:ext cx="3616960" cy="23749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07440">
              <a:lnSpc>
                <a:spcPct val="100000"/>
              </a:lnSpc>
              <a:spcBef>
                <a:spcPts val="270"/>
              </a:spcBef>
            </a:pP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Demography</a:t>
            </a:r>
            <a:r>
              <a:rPr sz="1000" b="1" spc="-35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and</a:t>
            </a:r>
            <a:r>
              <a:rPr sz="1000" b="1" spc="-2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Diversity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67" y="803148"/>
            <a:ext cx="3616960" cy="286194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000" spc="-5" dirty="0">
                <a:latin typeface="Calibri"/>
                <a:cs typeface="Calibri"/>
              </a:rPr>
              <a:t>JUCD</a:t>
            </a:r>
            <a:r>
              <a:rPr sz="1000" dirty="0">
                <a:latin typeface="Calibri"/>
                <a:cs typeface="Calibri"/>
              </a:rPr>
              <a:t> has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population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circa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1.06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million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people</a:t>
            </a:r>
            <a:endParaRPr sz="1000">
              <a:latin typeface="Calibri"/>
              <a:cs typeface="Calibri"/>
            </a:endParaRPr>
          </a:p>
          <a:p>
            <a:pPr marL="242570" marR="110489" indent="-171450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000" dirty="0">
                <a:latin typeface="Calibri"/>
                <a:cs typeface="Calibri"/>
              </a:rPr>
              <a:t>By 2033, a </a:t>
            </a:r>
            <a:r>
              <a:rPr sz="1000" spc="-5" dirty="0">
                <a:latin typeface="Calibri"/>
                <a:cs typeface="Calibri"/>
              </a:rPr>
              <a:t>quarter of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population will </a:t>
            </a:r>
            <a:r>
              <a:rPr sz="1000" dirty="0">
                <a:latin typeface="Calibri"/>
                <a:cs typeface="Calibri"/>
              </a:rPr>
              <a:t>be 65+ </a:t>
            </a:r>
            <a:r>
              <a:rPr sz="1000" spc="-5" dirty="0">
                <a:latin typeface="Calibri"/>
                <a:cs typeface="Calibri"/>
              </a:rPr>
              <a:t>years </a:t>
            </a:r>
            <a:r>
              <a:rPr sz="1000" dirty="0">
                <a:latin typeface="Calibri"/>
                <a:cs typeface="Calibri"/>
              </a:rPr>
              <a:t>(275,000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people)</a:t>
            </a:r>
            <a:endParaRPr sz="1000">
              <a:latin typeface="Calibri"/>
              <a:cs typeface="Calibri"/>
            </a:endParaRPr>
          </a:p>
          <a:p>
            <a:pPr marL="242570" marR="160020" indent="-171450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000" spc="-5" dirty="0">
                <a:latin typeface="Calibri"/>
                <a:cs typeface="Calibri"/>
              </a:rPr>
              <a:t>Over</a:t>
            </a:r>
            <a:r>
              <a:rPr sz="1000" dirty="0">
                <a:latin typeface="Calibri"/>
                <a:cs typeface="Calibri"/>
              </a:rPr>
              <a:t> the</a:t>
            </a:r>
            <a:r>
              <a:rPr sz="1000" spc="-5" dirty="0">
                <a:latin typeface="Calibri"/>
                <a:cs typeface="Calibri"/>
              </a:rPr>
              <a:t> next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years,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number of people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aged</a:t>
            </a:r>
            <a:r>
              <a:rPr sz="1000" dirty="0">
                <a:latin typeface="Calibri"/>
                <a:cs typeface="Calibri"/>
              </a:rPr>
              <a:t> 75+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expected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-5" dirty="0">
                <a:latin typeface="Calibri"/>
                <a:cs typeface="Calibri"/>
              </a:rPr>
              <a:t> increase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-5" dirty="0">
                <a:latin typeface="Calibri"/>
                <a:cs typeface="Calibri"/>
              </a:rPr>
              <a:t> around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23%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more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than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116,000</a:t>
            </a:r>
            <a:endParaRPr sz="1000">
              <a:latin typeface="Calibri"/>
              <a:cs typeface="Calibri"/>
            </a:endParaRPr>
          </a:p>
          <a:p>
            <a:pPr marL="242570" marR="287020" indent="-171450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000" spc="-5" dirty="0">
                <a:latin typeface="Calibri"/>
                <a:cs typeface="Calibri"/>
              </a:rPr>
              <a:t>High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deprivation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Derby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North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East contrasts with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affluence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Dales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South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West</a:t>
            </a:r>
            <a:endParaRPr sz="1000">
              <a:latin typeface="Calibri"/>
              <a:cs typeface="Calibri"/>
            </a:endParaRPr>
          </a:p>
          <a:p>
            <a:pPr marL="242570" marR="102235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204" algn="l"/>
              </a:tabLst>
            </a:pPr>
            <a:r>
              <a:rPr sz="1000" spc="-5" dirty="0">
                <a:latin typeface="Calibri"/>
                <a:cs typeface="Calibri"/>
              </a:rPr>
              <a:t>Dense urban communities in Derby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North East; rural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comparatively isolated communities in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North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West;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smaller </a:t>
            </a:r>
            <a:r>
              <a:rPr sz="1000" dirty="0">
                <a:latin typeface="Calibri"/>
                <a:cs typeface="Calibri"/>
              </a:rPr>
              <a:t>urban </a:t>
            </a:r>
            <a:r>
              <a:rPr sz="1000" spc="-5" dirty="0">
                <a:latin typeface="Calibri"/>
                <a:cs typeface="Calibri"/>
              </a:rPr>
              <a:t>centres </a:t>
            </a:r>
            <a:r>
              <a:rPr sz="1000" dirty="0">
                <a:latin typeface="Calibri"/>
                <a:cs typeface="Calibri"/>
              </a:rPr>
              <a:t>a </a:t>
            </a:r>
            <a:r>
              <a:rPr sz="1000" spc="-5" dirty="0">
                <a:latin typeface="Calibri"/>
                <a:cs typeface="Calibri"/>
              </a:rPr>
              <a:t>mix of more affluent market </a:t>
            </a:r>
            <a:r>
              <a:rPr sz="1000" dirty="0">
                <a:latin typeface="Calibri"/>
                <a:cs typeface="Calibri"/>
              </a:rPr>
              <a:t>towns and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more deprived ex-mining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areas</a:t>
            </a:r>
            <a:endParaRPr sz="1000">
              <a:latin typeface="Calibri"/>
              <a:cs typeface="Calibri"/>
            </a:endParaRPr>
          </a:p>
          <a:p>
            <a:pPr marL="242570" marR="189865" indent="-171450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000" spc="-5" dirty="0">
                <a:latin typeface="Calibri"/>
                <a:cs typeface="Calibri"/>
              </a:rPr>
              <a:t>Rich cultural mix across Derby City; </a:t>
            </a:r>
            <a:r>
              <a:rPr sz="1000" dirty="0">
                <a:latin typeface="Calibri"/>
                <a:cs typeface="Calibri"/>
              </a:rPr>
              <a:t>97.5% White </a:t>
            </a:r>
            <a:r>
              <a:rPr sz="1000" spc="-5" dirty="0">
                <a:latin typeface="Calibri"/>
                <a:cs typeface="Calibri"/>
              </a:rPr>
              <a:t>British in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County</a:t>
            </a:r>
            <a:endParaRPr sz="1000">
              <a:latin typeface="Calibri"/>
              <a:cs typeface="Calibri"/>
            </a:endParaRPr>
          </a:p>
          <a:p>
            <a:pPr marL="71755" marR="75565" indent="-635">
              <a:lnSpc>
                <a:spcPct val="100000"/>
              </a:lnSpc>
            </a:pPr>
            <a:r>
              <a:rPr sz="1000" b="1" i="1" spc="-5" dirty="0">
                <a:latin typeface="Calibri"/>
                <a:cs typeface="Calibri"/>
              </a:rPr>
              <a:t>We must be flexible </a:t>
            </a:r>
            <a:r>
              <a:rPr sz="1000" b="1" i="1" dirty="0">
                <a:latin typeface="Calibri"/>
                <a:cs typeface="Calibri"/>
              </a:rPr>
              <a:t>to </a:t>
            </a:r>
            <a:r>
              <a:rPr sz="1000" b="1" i="1" spc="-5" dirty="0">
                <a:latin typeface="Calibri"/>
                <a:cs typeface="Calibri"/>
              </a:rPr>
              <a:t>meet diverse needs </a:t>
            </a:r>
            <a:r>
              <a:rPr sz="1000" b="1" i="1" dirty="0">
                <a:latin typeface="Calibri"/>
                <a:cs typeface="Calibri"/>
              </a:rPr>
              <a:t>– </a:t>
            </a:r>
            <a:r>
              <a:rPr sz="1000" b="1" i="1" spc="-5" dirty="0">
                <a:latin typeface="Calibri"/>
                <a:cs typeface="Calibri"/>
              </a:rPr>
              <a:t>in relation </a:t>
            </a:r>
            <a:r>
              <a:rPr sz="1000" b="1" i="1" dirty="0">
                <a:latin typeface="Calibri"/>
                <a:cs typeface="Calibri"/>
              </a:rPr>
              <a:t>to </a:t>
            </a:r>
            <a:r>
              <a:rPr sz="1000" b="1" i="1" spc="-5" dirty="0">
                <a:latin typeface="Calibri"/>
                <a:cs typeface="Calibri"/>
              </a:rPr>
              <a:t>both 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geography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and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population.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To </a:t>
            </a:r>
            <a:r>
              <a:rPr sz="1000" b="1" i="1" spc="-5" dirty="0">
                <a:latin typeface="Calibri"/>
                <a:cs typeface="Calibri"/>
              </a:rPr>
              <a:t>achieve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consistent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quality</a:t>
            </a:r>
            <a:r>
              <a:rPr sz="1000" b="1" i="1" spc="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we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must </a:t>
            </a:r>
            <a:r>
              <a:rPr sz="1000" b="1" i="1" spc="-2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not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take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a</a:t>
            </a:r>
            <a:r>
              <a:rPr sz="1000" b="1" i="1" spc="-5" dirty="0">
                <a:latin typeface="Calibri"/>
                <a:cs typeface="Calibri"/>
              </a:rPr>
              <a:t> ‘one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size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fits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all’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approach.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4" y="3741039"/>
            <a:ext cx="4918710" cy="148590"/>
          </a:xfrm>
          <a:custGeom>
            <a:avLst/>
            <a:gdLst/>
            <a:ahLst/>
            <a:cxnLst/>
            <a:rect l="l" t="t" r="r" b="b"/>
            <a:pathLst>
              <a:path w="4918710" h="148589">
                <a:moveTo>
                  <a:pt x="0" y="0"/>
                </a:moveTo>
                <a:lnTo>
                  <a:pt x="4918710" y="0"/>
                </a:lnTo>
                <a:lnTo>
                  <a:pt x="4918710" y="148589"/>
                </a:lnTo>
                <a:lnTo>
                  <a:pt x="0" y="14858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314" y="3747389"/>
            <a:ext cx="4906010" cy="14541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65"/>
              </a:lnSpc>
            </a:pP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Health</a:t>
            </a:r>
            <a:r>
              <a:rPr sz="1000" b="1" spc="-2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of</a:t>
            </a:r>
            <a:r>
              <a:rPr sz="1000" b="1" spc="-2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our</a:t>
            </a:r>
            <a:r>
              <a:rPr sz="1000" b="1" spc="-2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population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964" y="3907916"/>
            <a:ext cx="4918710" cy="2739390"/>
          </a:xfrm>
          <a:custGeom>
            <a:avLst/>
            <a:gdLst/>
            <a:ahLst/>
            <a:cxnLst/>
            <a:rect l="l" t="t" r="r" b="b"/>
            <a:pathLst>
              <a:path w="4918710" h="2739390">
                <a:moveTo>
                  <a:pt x="0" y="0"/>
                </a:moveTo>
                <a:lnTo>
                  <a:pt x="4918710" y="0"/>
                </a:lnTo>
                <a:lnTo>
                  <a:pt x="4918710" y="2739389"/>
                </a:lnTo>
                <a:lnTo>
                  <a:pt x="0" y="27393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314" y="3958468"/>
            <a:ext cx="4906010" cy="261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107314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36854" algn="l"/>
              </a:tabLst>
            </a:pPr>
            <a:r>
              <a:rPr sz="1000" spc="-5" dirty="0">
                <a:latin typeface="Calibri"/>
                <a:cs typeface="Calibri"/>
              </a:rPr>
              <a:t>Life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expectancy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Derby</a:t>
            </a:r>
            <a:r>
              <a:rPr sz="1000" dirty="0">
                <a:latin typeface="Calibri"/>
                <a:cs typeface="Calibri"/>
              </a:rPr>
              <a:t> and</a:t>
            </a:r>
            <a:r>
              <a:rPr sz="1000" spc="-5" dirty="0">
                <a:latin typeface="Calibri"/>
                <a:cs typeface="Calibri"/>
              </a:rPr>
              <a:t> Derbyshire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significantly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lower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than</a:t>
            </a:r>
            <a:r>
              <a:rPr sz="1000" dirty="0">
                <a:latin typeface="Calibri"/>
                <a:cs typeface="Calibri"/>
              </a:rPr>
              <a:t> 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national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average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both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women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is </a:t>
            </a:r>
            <a:r>
              <a:rPr sz="1000" dirty="0">
                <a:latin typeface="Calibri"/>
                <a:cs typeface="Calibri"/>
              </a:rPr>
              <a:t>no </a:t>
            </a:r>
            <a:r>
              <a:rPr sz="1000" spc="-5" dirty="0">
                <a:latin typeface="Calibri"/>
                <a:cs typeface="Calibri"/>
              </a:rPr>
              <a:t>longer improving.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 national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average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 79.5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years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83.1 years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 men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women; in Derbyshire this is </a:t>
            </a:r>
            <a:r>
              <a:rPr sz="1000" dirty="0">
                <a:latin typeface="Calibri"/>
                <a:cs typeface="Calibri"/>
              </a:rPr>
              <a:t>79 </a:t>
            </a:r>
            <a:r>
              <a:rPr sz="1000" spc="-5" dirty="0">
                <a:latin typeface="Calibri"/>
                <a:cs typeface="Calibri"/>
              </a:rPr>
              <a:t>years</a:t>
            </a:r>
            <a:r>
              <a:rPr sz="1000" dirty="0">
                <a:latin typeface="Calibri"/>
                <a:cs typeface="Calibri"/>
              </a:rPr>
              <a:t> and </a:t>
            </a:r>
            <a:r>
              <a:rPr sz="1000" spc="-5" dirty="0">
                <a:latin typeface="Calibri"/>
                <a:cs typeface="Calibri"/>
              </a:rPr>
              <a:t>82.8 years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respectively.</a:t>
            </a:r>
            <a:endParaRPr sz="1000">
              <a:latin typeface="Calibri"/>
              <a:cs typeface="Calibri"/>
            </a:endParaRPr>
          </a:p>
          <a:p>
            <a:pPr marL="236220" marR="545465" indent="-171450">
              <a:lnSpc>
                <a:spcPct val="100000"/>
              </a:lnSpc>
              <a:buFont typeface="Arial"/>
              <a:buChar char="•"/>
              <a:tabLst>
                <a:tab pos="236854" algn="l"/>
              </a:tabLst>
            </a:pP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gap </a:t>
            </a:r>
            <a:r>
              <a:rPr sz="1000" spc="-5" dirty="0">
                <a:latin typeface="Calibri"/>
                <a:cs typeface="Calibri"/>
              </a:rPr>
              <a:t>in healthy life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expectancy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between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most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least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deprived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areas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approximately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19 </a:t>
            </a:r>
            <a:r>
              <a:rPr sz="1000" spc="-5" dirty="0">
                <a:latin typeface="Calibri"/>
                <a:cs typeface="Calibri"/>
              </a:rPr>
              <a:t>years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14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years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City</a:t>
            </a:r>
            <a:r>
              <a:rPr sz="1000" dirty="0">
                <a:latin typeface="Calibri"/>
                <a:cs typeface="Calibri"/>
              </a:rPr>
              <a:t> 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County respectively</a:t>
            </a:r>
            <a:endParaRPr sz="1000">
              <a:latin typeface="Calibri"/>
              <a:cs typeface="Calibri"/>
            </a:endParaRPr>
          </a:p>
          <a:p>
            <a:pPr marL="236220" marR="125095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6854" algn="l"/>
              </a:tabLst>
            </a:pP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dirty="0">
                <a:latin typeface="Calibri"/>
                <a:cs typeface="Calibri"/>
              </a:rPr>
              <a:t> infant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mortality is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gradually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worsening;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Derby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is significantly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higher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than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national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average.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Premature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mortality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rates,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example,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cardiovascular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disease, liver disease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respiratory disease in Derby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parts of Derbyshire are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significantly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worse </a:t>
            </a:r>
            <a:r>
              <a:rPr sz="1000" dirty="0">
                <a:latin typeface="Calibri"/>
                <a:cs typeface="Calibri"/>
              </a:rPr>
              <a:t>than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national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average</a:t>
            </a:r>
            <a:endParaRPr sz="1000">
              <a:latin typeface="Calibri"/>
              <a:cs typeface="Calibri"/>
            </a:endParaRPr>
          </a:p>
          <a:p>
            <a:pPr marL="236220" marR="304165" indent="-171450" algn="just">
              <a:lnSpc>
                <a:spcPct val="100000"/>
              </a:lnSpc>
              <a:buFont typeface="Arial"/>
              <a:buChar char="•"/>
              <a:tabLst>
                <a:tab pos="236854" algn="l"/>
              </a:tabLst>
            </a:pPr>
            <a:r>
              <a:rPr sz="1000" spc="-5" dirty="0">
                <a:latin typeface="Calibri"/>
                <a:cs typeface="Calibri"/>
              </a:rPr>
              <a:t>Around two thirds of our adult population are estimated </a:t>
            </a:r>
            <a:r>
              <a:rPr sz="1000" dirty="0">
                <a:latin typeface="Calibri"/>
                <a:cs typeface="Calibri"/>
              </a:rPr>
              <a:t>to be </a:t>
            </a:r>
            <a:r>
              <a:rPr sz="1000" spc="-5" dirty="0">
                <a:latin typeface="Calibri"/>
                <a:cs typeface="Calibri"/>
              </a:rPr>
              <a:t>overweight or obese,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significantly higher than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national average (Derbyshire County: 63.8%, Derby City: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65.1%, England: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61.3%)</a:t>
            </a:r>
            <a:endParaRPr sz="1000">
              <a:latin typeface="Calibri"/>
              <a:cs typeface="Calibri"/>
            </a:endParaRPr>
          </a:p>
          <a:p>
            <a:pPr marL="236220" marR="123825" indent="-171450" algn="just">
              <a:lnSpc>
                <a:spcPct val="100000"/>
              </a:lnSpc>
              <a:buFont typeface="Arial"/>
              <a:buChar char="•"/>
              <a:tabLst>
                <a:tab pos="236854" algn="l"/>
              </a:tabLst>
            </a:pPr>
            <a:r>
              <a:rPr sz="1000" dirty="0">
                <a:latin typeface="Calibri"/>
                <a:cs typeface="Calibri"/>
              </a:rPr>
              <a:t>15.7% </a:t>
            </a:r>
            <a:r>
              <a:rPr sz="1000" spc="-5" dirty="0">
                <a:latin typeface="Calibri"/>
                <a:cs typeface="Calibri"/>
              </a:rPr>
              <a:t>of mothers are recorded </a:t>
            </a:r>
            <a:r>
              <a:rPr sz="1000" dirty="0">
                <a:latin typeface="Calibri"/>
                <a:cs typeface="Calibri"/>
              </a:rPr>
              <a:t>as </a:t>
            </a:r>
            <a:r>
              <a:rPr sz="1000" spc="-5" dirty="0">
                <a:latin typeface="Calibri"/>
                <a:cs typeface="Calibri"/>
              </a:rPr>
              <a:t>smoking </a:t>
            </a:r>
            <a:r>
              <a:rPr sz="1000" dirty="0">
                <a:latin typeface="Calibri"/>
                <a:cs typeface="Calibri"/>
              </a:rPr>
              <a:t>at </a:t>
            </a:r>
            <a:r>
              <a:rPr sz="1000" spc="-5" dirty="0">
                <a:latin typeface="Calibri"/>
                <a:cs typeface="Calibri"/>
              </a:rPr>
              <a:t>time of delivery, significantly higher than </a:t>
            </a:r>
            <a:r>
              <a:rPr sz="1000" dirty="0">
                <a:latin typeface="Calibri"/>
                <a:cs typeface="Calibri"/>
              </a:rPr>
              <a:t> 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national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average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10.8%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more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than</a:t>
            </a:r>
            <a:r>
              <a:rPr sz="1000" spc="-5" dirty="0">
                <a:latin typeface="Calibri"/>
                <a:cs typeface="Calibri"/>
              </a:rPr>
              <a:t> double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national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ambition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6%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 less</a:t>
            </a:r>
            <a:endParaRPr sz="1000">
              <a:latin typeface="Calibri"/>
              <a:cs typeface="Calibri"/>
            </a:endParaRPr>
          </a:p>
          <a:p>
            <a:pPr marL="64769" marR="137795" algn="just">
              <a:lnSpc>
                <a:spcPct val="100000"/>
              </a:lnSpc>
            </a:pPr>
            <a:r>
              <a:rPr sz="1000" b="1" i="1" spc="-5" dirty="0">
                <a:latin typeface="Calibri"/>
                <a:cs typeface="Calibri"/>
              </a:rPr>
              <a:t>We must be both realistic about </a:t>
            </a:r>
            <a:r>
              <a:rPr sz="1000" b="1" i="1" dirty="0">
                <a:latin typeface="Calibri"/>
                <a:cs typeface="Calibri"/>
              </a:rPr>
              <a:t>the </a:t>
            </a:r>
            <a:r>
              <a:rPr sz="1000" b="1" i="1" spc="-5" dirty="0">
                <a:latin typeface="Calibri"/>
                <a:cs typeface="Calibri"/>
              </a:rPr>
              <a:t>challenges we face, and ambitious </a:t>
            </a:r>
            <a:r>
              <a:rPr sz="1000" b="1" i="1" dirty="0">
                <a:latin typeface="Calibri"/>
                <a:cs typeface="Calibri"/>
              </a:rPr>
              <a:t>in </a:t>
            </a:r>
            <a:r>
              <a:rPr sz="1000" b="1" i="1" spc="-5" dirty="0">
                <a:latin typeface="Calibri"/>
                <a:cs typeface="Calibri"/>
              </a:rPr>
              <a:t>tackling </a:t>
            </a:r>
            <a:r>
              <a:rPr sz="1000" b="1" i="1" dirty="0">
                <a:latin typeface="Calibri"/>
                <a:cs typeface="Calibri"/>
              </a:rPr>
              <a:t>them – 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particularly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addressing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the</a:t>
            </a:r>
            <a:r>
              <a:rPr sz="1000" b="1" i="1" spc="-5" dirty="0">
                <a:latin typeface="Calibri"/>
                <a:cs typeface="Calibri"/>
              </a:rPr>
              <a:t> causes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of ill</a:t>
            </a:r>
            <a:r>
              <a:rPr sz="1000" b="1" i="1" spc="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health </a:t>
            </a:r>
            <a:r>
              <a:rPr sz="1000" b="1" i="1" dirty="0">
                <a:latin typeface="Calibri"/>
                <a:cs typeface="Calibri"/>
              </a:rPr>
              <a:t>to </a:t>
            </a:r>
            <a:r>
              <a:rPr sz="1000" b="1" i="1" spc="-5" dirty="0">
                <a:latin typeface="Calibri"/>
                <a:cs typeface="Calibri"/>
              </a:rPr>
              <a:t>slow</a:t>
            </a:r>
            <a:r>
              <a:rPr sz="1000" b="1" i="1" spc="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future</a:t>
            </a:r>
            <a:r>
              <a:rPr sz="1000" b="1" i="1" spc="-2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increases in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demand.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5495" y="747141"/>
            <a:ext cx="3962400" cy="21844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90"/>
              </a:spcBef>
            </a:pP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 wide</a:t>
            </a:r>
            <a:r>
              <a:rPr sz="1000" b="1" spc="5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range</a:t>
            </a:r>
            <a:r>
              <a:rPr sz="1000" b="1" spc="-1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of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 health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and care</a:t>
            </a:r>
            <a:r>
              <a:rPr sz="1000" b="1" spc="-15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commissioners</a:t>
            </a:r>
            <a:r>
              <a:rPr sz="1000" b="1" spc="-15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&amp;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 providers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5495" y="965072"/>
            <a:ext cx="3962400" cy="244221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370"/>
              </a:spcBef>
            </a:pPr>
            <a:r>
              <a:rPr sz="900" spc="-5" dirty="0">
                <a:latin typeface="Calibri"/>
                <a:cs typeface="Calibri"/>
              </a:rPr>
              <a:t>The statutory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organisations within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Derbyshire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are: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NHS Derby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Derbyshire</a:t>
            </a:r>
            <a:r>
              <a:rPr sz="900" spc="2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Clinical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Commissioning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Group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(CCG)</a:t>
            </a:r>
            <a:endParaRPr sz="900">
              <a:latin typeface="Calibri"/>
              <a:cs typeface="Calibri"/>
            </a:endParaRPr>
          </a:p>
          <a:p>
            <a:pPr marL="242570" marR="302260" indent="-171450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Two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upper</a:t>
            </a:r>
            <a:r>
              <a:rPr sz="900" spc="-5" dirty="0">
                <a:latin typeface="Calibri"/>
                <a:cs typeface="Calibri"/>
              </a:rPr>
              <a:t> tier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local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authorities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(Derby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City</a:t>
            </a:r>
            <a:r>
              <a:rPr sz="900" dirty="0">
                <a:latin typeface="Calibri"/>
                <a:cs typeface="Calibri"/>
              </a:rPr>
              <a:t> 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Derbyshire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County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with</a:t>
            </a:r>
            <a:r>
              <a:rPr sz="900" dirty="0">
                <a:latin typeface="Calibri"/>
                <a:cs typeface="Calibri"/>
              </a:rPr>
              <a:t> 8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Borough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5" dirty="0">
                <a:latin typeface="Calibri"/>
                <a:cs typeface="Calibri"/>
              </a:rPr>
              <a:t> District Councils)</a:t>
            </a:r>
            <a:endParaRPr sz="900">
              <a:latin typeface="Calibri"/>
              <a:cs typeface="Calibri"/>
            </a:endParaRPr>
          </a:p>
          <a:p>
            <a:pPr marL="242570" marR="193675" indent="-171450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Two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acute Foundation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Trusts University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Derby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Burton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(UHDB)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Chesterfield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Royal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(CRH)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One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community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Foundation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Trust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(Derbyshire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Community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Health)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One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mental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health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wellbeing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Foundation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Trust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(Derbyshire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Healthcare)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One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Out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of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Hours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provider;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also</a:t>
            </a:r>
            <a:r>
              <a:rPr sz="900" spc="2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provider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of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NHS111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services</a:t>
            </a:r>
            <a:endParaRPr sz="900">
              <a:latin typeface="Calibri"/>
              <a:cs typeface="Calibri"/>
            </a:endParaRPr>
          </a:p>
          <a:p>
            <a:pPr marL="242570" marR="369570" indent="-171450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dirty="0">
                <a:latin typeface="Calibri"/>
                <a:cs typeface="Calibri"/>
              </a:rPr>
              <a:t>2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Place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Partnerships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(Derby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City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 </a:t>
            </a:r>
            <a:r>
              <a:rPr sz="900" spc="-5" dirty="0">
                <a:latin typeface="Calibri"/>
                <a:cs typeface="Calibri"/>
              </a:rPr>
              <a:t>Derbyshire);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including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8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Local Place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Alliances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(Neighbourhoods)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115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GP</a:t>
            </a:r>
            <a:r>
              <a:rPr sz="900" spc="-5" dirty="0">
                <a:latin typeface="Calibri"/>
                <a:cs typeface="Calibri"/>
              </a:rPr>
              <a:t> practices (reg. pop.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ranges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(2-25k) forming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15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Primary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Care Networks,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Residential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care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home providers</a:t>
            </a:r>
            <a:endParaRPr sz="900">
              <a:latin typeface="Calibri"/>
              <a:cs typeface="Calibri"/>
            </a:endParaRPr>
          </a:p>
          <a:p>
            <a:pPr marL="242570" indent="-172085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900" spc="-5" dirty="0">
                <a:latin typeface="Calibri"/>
                <a:cs typeface="Calibri"/>
              </a:rPr>
              <a:t>Ambulance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Trust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5" dirty="0">
                <a:latin typeface="Calibri"/>
                <a:cs typeface="Calibri"/>
              </a:rPr>
              <a:t> East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Midlands-wide</a:t>
            </a:r>
            <a:endParaRPr sz="900">
              <a:latin typeface="Calibri"/>
              <a:cs typeface="Calibri"/>
            </a:endParaRPr>
          </a:p>
          <a:p>
            <a:pPr marL="243204" indent="-172085">
              <a:lnSpc>
                <a:spcPct val="100000"/>
              </a:lnSpc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900" spc="-5" dirty="0">
                <a:latin typeface="Calibri"/>
                <a:cs typeface="Calibri"/>
              </a:rPr>
              <a:t>Multiple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voluntary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5" dirty="0">
                <a:latin typeface="Calibri"/>
                <a:cs typeface="Calibri"/>
              </a:rPr>
              <a:t> independent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sector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organisations</a:t>
            </a:r>
            <a:endParaRPr sz="900">
              <a:latin typeface="Calibri"/>
              <a:cs typeface="Calibri"/>
            </a:endParaRPr>
          </a:p>
          <a:p>
            <a:pPr marL="71755" marR="67945">
              <a:lnSpc>
                <a:spcPct val="100000"/>
              </a:lnSpc>
            </a:pPr>
            <a:r>
              <a:rPr sz="900" b="1" i="1" dirty="0">
                <a:latin typeface="Calibri"/>
                <a:cs typeface="Calibri"/>
              </a:rPr>
              <a:t>We</a:t>
            </a:r>
            <a:r>
              <a:rPr sz="900" b="1" i="1" spc="-5" dirty="0">
                <a:latin typeface="Calibri"/>
                <a:cs typeface="Calibri"/>
              </a:rPr>
              <a:t> strive towards </a:t>
            </a:r>
            <a:r>
              <a:rPr sz="900" b="1" i="1" dirty="0">
                <a:latin typeface="Calibri"/>
                <a:cs typeface="Calibri"/>
              </a:rPr>
              <a:t>a </a:t>
            </a:r>
            <a:r>
              <a:rPr sz="900" b="1" i="1" spc="-5" dirty="0">
                <a:latin typeface="Calibri"/>
                <a:cs typeface="Calibri"/>
              </a:rPr>
              <a:t>common</a:t>
            </a:r>
            <a:r>
              <a:rPr sz="900" b="1" i="1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framework </a:t>
            </a:r>
            <a:r>
              <a:rPr sz="900" b="1" i="1" dirty="0">
                <a:latin typeface="Calibri"/>
                <a:cs typeface="Calibri"/>
              </a:rPr>
              <a:t>–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and,</a:t>
            </a:r>
            <a:r>
              <a:rPr sz="900" b="1" i="1" spc="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importantly,</a:t>
            </a:r>
            <a:r>
              <a:rPr sz="900" b="1" i="1" spc="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aligned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incentives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- </a:t>
            </a:r>
            <a:r>
              <a:rPr sz="900" b="1" i="1" spc="-18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for us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to </a:t>
            </a:r>
            <a:r>
              <a:rPr sz="900" b="1" i="1" spc="-5" dirty="0">
                <a:latin typeface="Calibri"/>
                <a:cs typeface="Calibri"/>
              </a:rPr>
              <a:t>work</a:t>
            </a:r>
            <a:r>
              <a:rPr sz="900" b="1" i="1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together.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2451" y="3492627"/>
            <a:ext cx="4695825" cy="15621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100" b="1" spc="-5" dirty="0">
                <a:solidFill>
                  <a:srgbClr val="0072C6"/>
                </a:solidFill>
                <a:latin typeface="Calibri"/>
                <a:cs typeface="Calibri"/>
              </a:rPr>
              <a:t>‘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Out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of</a:t>
            </a:r>
            <a:r>
              <a:rPr sz="1000" b="1" spc="-1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county’</a:t>
            </a:r>
            <a:r>
              <a:rPr sz="1000" b="1" spc="-2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healthcare</a:t>
            </a:r>
            <a:r>
              <a:rPr sz="1000" b="1" spc="-25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provision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2451" y="3648836"/>
            <a:ext cx="4695825" cy="953769"/>
          </a:xfrm>
          <a:custGeom>
            <a:avLst/>
            <a:gdLst/>
            <a:ahLst/>
            <a:cxnLst/>
            <a:rect l="l" t="t" r="r" b="b"/>
            <a:pathLst>
              <a:path w="4695825" h="953770">
                <a:moveTo>
                  <a:pt x="4695444" y="0"/>
                </a:moveTo>
                <a:lnTo>
                  <a:pt x="0" y="0"/>
                </a:lnTo>
                <a:lnTo>
                  <a:pt x="0" y="953262"/>
                </a:lnTo>
                <a:lnTo>
                  <a:pt x="4695444" y="953262"/>
                </a:lnTo>
                <a:lnTo>
                  <a:pt x="4695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32451" y="3648836"/>
            <a:ext cx="4695825" cy="95376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3204" indent="-172085">
              <a:lnSpc>
                <a:spcPts val="990"/>
              </a:lnSpc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900" spc="-5" dirty="0">
                <a:latin typeface="Calibri"/>
                <a:cs typeface="Calibri"/>
              </a:rPr>
              <a:t>Significant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patient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flows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acute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Sheffield,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Nottingham,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Mansfield,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Burton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endParaRPr sz="900">
              <a:latin typeface="Calibri"/>
              <a:cs typeface="Calibri"/>
            </a:endParaRPr>
          </a:p>
          <a:p>
            <a:pPr marL="243204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Stockport</a:t>
            </a:r>
            <a:endParaRPr sz="900">
              <a:latin typeface="Calibri"/>
              <a:cs typeface="Calibri"/>
            </a:endParaRPr>
          </a:p>
          <a:p>
            <a:pPr marL="243204" marR="513080" indent="-171450">
              <a:lnSpc>
                <a:spcPct val="100000"/>
              </a:lnSpc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900" spc="-5" dirty="0">
                <a:latin typeface="Calibri"/>
                <a:cs typeface="Calibri"/>
              </a:rPr>
              <a:t>UHDB created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2018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following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merger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of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Royal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Derby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NHS </a:t>
            </a:r>
            <a:r>
              <a:rPr sz="900" dirty="0">
                <a:latin typeface="Calibri"/>
                <a:cs typeface="Calibri"/>
              </a:rPr>
              <a:t>FT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5" dirty="0">
                <a:latin typeface="Calibri"/>
                <a:cs typeface="Calibri"/>
              </a:rPr>
              <a:t> Burton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FT.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Significant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achievement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crossing </a:t>
            </a:r>
            <a:r>
              <a:rPr sz="900" dirty="0">
                <a:latin typeface="Calibri"/>
                <a:cs typeface="Calibri"/>
              </a:rPr>
              <a:t>2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STP footprints</a:t>
            </a:r>
            <a:endParaRPr sz="900">
              <a:latin typeface="Calibri"/>
              <a:cs typeface="Calibri"/>
            </a:endParaRPr>
          </a:p>
          <a:p>
            <a:pPr marL="243204" indent="-172085">
              <a:lnSpc>
                <a:spcPct val="100000"/>
              </a:lnSpc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900" spc="-5" dirty="0">
                <a:latin typeface="Calibri"/>
                <a:cs typeface="Calibri"/>
              </a:rPr>
              <a:t>Specialist/tertiary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care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provided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from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Sheffield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Nottingham</a:t>
            </a:r>
            <a:endParaRPr sz="900">
              <a:latin typeface="Calibri"/>
              <a:cs typeface="Calibri"/>
            </a:endParaRPr>
          </a:p>
          <a:p>
            <a:pPr marL="71755" marR="492759">
              <a:lnSpc>
                <a:spcPct val="100000"/>
              </a:lnSpc>
            </a:pPr>
            <a:r>
              <a:rPr sz="900" b="1" i="1" dirty="0">
                <a:latin typeface="Calibri"/>
                <a:cs typeface="Calibri"/>
              </a:rPr>
              <a:t>We</a:t>
            </a:r>
            <a:r>
              <a:rPr sz="900" b="1" i="1" spc="-5" dirty="0">
                <a:latin typeface="Calibri"/>
                <a:cs typeface="Calibri"/>
              </a:rPr>
              <a:t> must be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sensitive </a:t>
            </a:r>
            <a:r>
              <a:rPr sz="900" b="1" i="1" dirty="0">
                <a:latin typeface="Calibri"/>
                <a:cs typeface="Calibri"/>
              </a:rPr>
              <a:t>to </a:t>
            </a:r>
            <a:r>
              <a:rPr sz="900" b="1" i="1" spc="-5" dirty="0">
                <a:latin typeface="Calibri"/>
                <a:cs typeface="Calibri"/>
              </a:rPr>
              <a:t>reflect</a:t>
            </a:r>
            <a:r>
              <a:rPr sz="900" b="1" i="1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the current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flows</a:t>
            </a:r>
            <a:r>
              <a:rPr sz="900" b="1" i="1" spc="1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between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Derbyshire</a:t>
            </a:r>
            <a:r>
              <a:rPr sz="900" b="1" i="1" spc="-2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and</a:t>
            </a:r>
            <a:r>
              <a:rPr sz="900" b="1" i="1" spc="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neighbouring </a:t>
            </a:r>
            <a:r>
              <a:rPr sz="900" b="1" i="1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footprints.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2451" y="4688204"/>
            <a:ext cx="4695825" cy="207645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Health</a:t>
            </a:r>
            <a:r>
              <a:rPr sz="1000" b="1" spc="-25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and</a:t>
            </a:r>
            <a:r>
              <a:rPr sz="1000" b="1" spc="-2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72C6"/>
                </a:solidFill>
                <a:latin typeface="Calibri"/>
                <a:cs typeface="Calibri"/>
              </a:rPr>
              <a:t>care</a:t>
            </a:r>
            <a:r>
              <a:rPr sz="1000" b="1" spc="-40" dirty="0">
                <a:solidFill>
                  <a:srgbClr val="0072C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2C6"/>
                </a:solidFill>
                <a:latin typeface="Calibri"/>
                <a:cs typeface="Calibri"/>
              </a:rPr>
              <a:t>spending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2451" y="4895469"/>
            <a:ext cx="4695825" cy="17519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71755" marR="120650">
              <a:lnSpc>
                <a:spcPts val="1140"/>
              </a:lnSpc>
              <a:spcBef>
                <a:spcPts val="30"/>
              </a:spcBef>
            </a:pPr>
            <a:r>
              <a:rPr sz="950" spc="-5" dirty="0">
                <a:latin typeface="Calibri"/>
                <a:cs typeface="Calibri"/>
              </a:rPr>
              <a:t>As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part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 our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5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year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strategic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plan we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agreed growth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rates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for all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services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across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system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to </a:t>
            </a:r>
            <a:r>
              <a:rPr sz="950" spc="-10" dirty="0">
                <a:latin typeface="Calibri"/>
                <a:cs typeface="Calibri"/>
              </a:rPr>
              <a:t>provide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estimates of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costs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NHS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treatment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and care for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2020/21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to 2023/24.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These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estimates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generated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 need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for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NHS savings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£127m,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£81m,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£68m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and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£55m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between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2020/21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to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2023/24.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Note: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These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figures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do not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reflect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 impact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Covid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19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and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H2/2022-23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financial</a:t>
            </a:r>
            <a:r>
              <a:rPr sz="950" spc="-3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planning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underway.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71755" marR="97790">
              <a:lnSpc>
                <a:spcPct val="100000"/>
              </a:lnSpc>
            </a:pPr>
            <a:r>
              <a:rPr sz="950" spc="-5" dirty="0">
                <a:latin typeface="Calibri"/>
                <a:cs typeface="Calibri"/>
              </a:rPr>
              <a:t>We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have re-performed our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assessment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 the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underlying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financial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prognosis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system,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based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on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our review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of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actual</a:t>
            </a:r>
            <a:r>
              <a:rPr sz="950" spc="-2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Q1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results and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are committed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to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doing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this work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on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a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quarterly basis in order that we can review and assess any emergent cost pressures and how 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they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may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be</a:t>
            </a:r>
            <a:r>
              <a:rPr sz="9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controlled.</a:t>
            </a:r>
            <a:endParaRPr sz="950">
              <a:latin typeface="Calibri"/>
              <a:cs typeface="Calibri"/>
            </a:endParaRPr>
          </a:p>
          <a:p>
            <a:pPr marL="71755" marR="252095">
              <a:lnSpc>
                <a:spcPct val="100000"/>
              </a:lnSpc>
            </a:pPr>
            <a:r>
              <a:rPr sz="950" b="1" i="1" spc="-5" dirty="0">
                <a:latin typeface="Calibri"/>
                <a:cs typeface="Calibri"/>
              </a:rPr>
              <a:t>Our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future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plans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must</a:t>
            </a:r>
            <a:r>
              <a:rPr sz="950" b="1" i="1" spc="5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tackle</a:t>
            </a:r>
            <a:r>
              <a:rPr sz="950" b="1" i="1" spc="-15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and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address</a:t>
            </a:r>
            <a:r>
              <a:rPr sz="950" b="1" i="1" spc="5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the forecast growth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in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health and care</a:t>
            </a:r>
            <a:r>
              <a:rPr sz="950" b="1" i="1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service </a:t>
            </a:r>
            <a:r>
              <a:rPr sz="950" b="1" i="1" spc="-200" dirty="0">
                <a:latin typeface="Calibri"/>
                <a:cs typeface="Calibri"/>
              </a:rPr>
              <a:t> </a:t>
            </a:r>
            <a:r>
              <a:rPr sz="950" b="1" i="1" spc="-5" dirty="0">
                <a:latin typeface="Calibri"/>
                <a:cs typeface="Calibri"/>
              </a:rPr>
              <a:t>demand</a:t>
            </a:r>
            <a:r>
              <a:rPr sz="950" i="1" spc="-5" dirty="0">
                <a:latin typeface="Calibri"/>
                <a:cs typeface="Calibri"/>
              </a:rPr>
              <a:t>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588" y="608076"/>
            <a:ext cx="2649473" cy="233629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4158" y="2355342"/>
            <a:ext cx="127253" cy="746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9576" y="982980"/>
            <a:ext cx="127253" cy="7467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2526" y="1918716"/>
            <a:ext cx="129539" cy="7086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9205" y="1668779"/>
            <a:ext cx="127253" cy="746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222" y="2529840"/>
            <a:ext cx="127253" cy="746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753" y="546354"/>
            <a:ext cx="127253" cy="746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2671" y="1313688"/>
            <a:ext cx="128015" cy="746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4379" y="1469136"/>
            <a:ext cx="127253" cy="7467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8982" y="1750314"/>
            <a:ext cx="127253" cy="7467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127497" y="1375410"/>
            <a:ext cx="180975" cy="119380"/>
            <a:chOff x="5127497" y="1375410"/>
            <a:chExt cx="180975" cy="11938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0837" y="1419606"/>
              <a:ext cx="127253" cy="746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7497" y="1375410"/>
              <a:ext cx="127253" cy="75437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6755" y="1625346"/>
            <a:ext cx="127253" cy="7467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309562" y="3020690"/>
            <a:ext cx="721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Acute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09562" y="3261977"/>
            <a:ext cx="1046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Community Hospitals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9059" y="2981705"/>
            <a:ext cx="297941" cy="17448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96867" y="3205734"/>
            <a:ext cx="297179" cy="17448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3591" y="1573530"/>
            <a:ext cx="127253" cy="7467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5429" y="1958340"/>
            <a:ext cx="128015" cy="7467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1311" y="2088642"/>
            <a:ext cx="128015" cy="7467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133594" y="2070354"/>
            <a:ext cx="392430" cy="172720"/>
            <a:chOff x="5133594" y="2070354"/>
            <a:chExt cx="392430" cy="172720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8770" y="2088642"/>
              <a:ext cx="127253" cy="746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3594" y="2070354"/>
              <a:ext cx="127253" cy="7467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9512" y="2167890"/>
              <a:ext cx="127253" cy="74675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95" y="72975"/>
            <a:ext cx="13125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Our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Population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3543" y="6030086"/>
            <a:ext cx="9599930" cy="573405"/>
          </a:xfrm>
          <a:custGeom>
            <a:avLst/>
            <a:gdLst/>
            <a:ahLst/>
            <a:cxnLst/>
            <a:rect l="l" t="t" r="r" b="b"/>
            <a:pathLst>
              <a:path w="9599930" h="573404">
                <a:moveTo>
                  <a:pt x="0" y="95503"/>
                </a:moveTo>
                <a:lnTo>
                  <a:pt x="7505" y="58330"/>
                </a:lnTo>
                <a:lnTo>
                  <a:pt x="27973" y="27973"/>
                </a:lnTo>
                <a:lnTo>
                  <a:pt x="58330" y="7505"/>
                </a:lnTo>
                <a:lnTo>
                  <a:pt x="95504" y="0"/>
                </a:lnTo>
                <a:lnTo>
                  <a:pt x="9504172" y="0"/>
                </a:lnTo>
                <a:lnTo>
                  <a:pt x="9541345" y="7505"/>
                </a:lnTo>
                <a:lnTo>
                  <a:pt x="9571702" y="27973"/>
                </a:lnTo>
                <a:lnTo>
                  <a:pt x="9592170" y="58330"/>
                </a:lnTo>
                <a:lnTo>
                  <a:pt x="9599676" y="95503"/>
                </a:lnTo>
                <a:lnTo>
                  <a:pt x="9599676" y="477519"/>
                </a:lnTo>
                <a:lnTo>
                  <a:pt x="9592170" y="514693"/>
                </a:lnTo>
                <a:lnTo>
                  <a:pt x="9571702" y="545050"/>
                </a:lnTo>
                <a:lnTo>
                  <a:pt x="9541345" y="565518"/>
                </a:lnTo>
                <a:lnTo>
                  <a:pt x="9504172" y="573024"/>
                </a:lnTo>
                <a:lnTo>
                  <a:pt x="95504" y="573024"/>
                </a:lnTo>
                <a:lnTo>
                  <a:pt x="58330" y="565518"/>
                </a:lnTo>
                <a:lnTo>
                  <a:pt x="27973" y="545050"/>
                </a:lnTo>
                <a:lnTo>
                  <a:pt x="7505" y="514693"/>
                </a:lnTo>
                <a:lnTo>
                  <a:pt x="0" y="477519"/>
                </a:lnTo>
                <a:lnTo>
                  <a:pt x="0" y="95503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562" y="6142791"/>
            <a:ext cx="9385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latin typeface="Calibri"/>
                <a:cs typeface="Calibri"/>
              </a:rPr>
              <a:t>We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know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10" dirty="0">
                <a:latin typeface="Calibri"/>
                <a:cs typeface="Calibri"/>
              </a:rPr>
              <a:t>there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are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significant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health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inequalities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that</a:t>
            </a:r>
            <a:r>
              <a:rPr sz="1000" b="1" i="1" spc="10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exist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our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patch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for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example</a:t>
            </a:r>
            <a:r>
              <a:rPr sz="1000" b="1" i="1" spc="20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life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expectancy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of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10" dirty="0">
                <a:latin typeface="Calibri"/>
                <a:cs typeface="Calibri"/>
              </a:rPr>
              <a:t>someone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living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Derbyshire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Dales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is</a:t>
            </a:r>
            <a:r>
              <a:rPr sz="1000" b="1" i="1" spc="10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three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to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four</a:t>
            </a:r>
            <a:r>
              <a:rPr sz="1000" b="1" i="1" spc="9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years</a:t>
            </a:r>
            <a:r>
              <a:rPr sz="1000" b="1" i="1" spc="10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longer</a:t>
            </a:r>
            <a:r>
              <a:rPr sz="1000" b="1" i="1" spc="90" dirty="0">
                <a:latin typeface="Calibri"/>
                <a:cs typeface="Calibri"/>
              </a:rPr>
              <a:t> </a:t>
            </a:r>
            <a:r>
              <a:rPr sz="1000" b="1" i="1" spc="-10" dirty="0">
                <a:latin typeface="Calibri"/>
                <a:cs typeface="Calibri"/>
              </a:rPr>
              <a:t>than </a:t>
            </a:r>
            <a:r>
              <a:rPr sz="1000" b="1" i="1" spc="-5" dirty="0">
                <a:latin typeface="Calibri"/>
                <a:cs typeface="Calibri"/>
              </a:rPr>
              <a:t> someone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living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Bolsover and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there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is</a:t>
            </a:r>
            <a:r>
              <a:rPr sz="1000" b="1" i="1" spc="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up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to a</a:t>
            </a:r>
            <a:r>
              <a:rPr sz="1000" b="1" i="1" spc="-5" dirty="0">
                <a:latin typeface="Calibri"/>
                <a:cs typeface="Calibri"/>
              </a:rPr>
              <a:t> 10-year gap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 life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expectancy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in</a:t>
            </a:r>
            <a:r>
              <a:rPr sz="1000" b="1" i="1" spc="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different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parts</a:t>
            </a:r>
            <a:r>
              <a:rPr sz="1000" b="1" i="1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of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Derby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(between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Allestree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and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Arboretum).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701" y="255270"/>
            <a:ext cx="3218675" cy="56639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34053" y="789812"/>
            <a:ext cx="727075" cy="289560"/>
          </a:xfrm>
          <a:prstGeom prst="rect">
            <a:avLst/>
          </a:prstGeom>
          <a:solidFill>
            <a:srgbClr val="FFFFFF"/>
          </a:solidFill>
          <a:ln w="19050">
            <a:solidFill>
              <a:srgbClr val="1F497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320"/>
              </a:spcBef>
            </a:pPr>
            <a:r>
              <a:rPr sz="600" b="1" spc="-5" dirty="0">
                <a:latin typeface="Calibri"/>
                <a:cs typeface="Calibri"/>
              </a:rPr>
              <a:t>JU</a:t>
            </a:r>
            <a:r>
              <a:rPr sz="600" b="1" dirty="0">
                <a:latin typeface="Calibri"/>
                <a:cs typeface="Calibri"/>
              </a:rPr>
              <a:t>CD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dirty="0">
                <a:latin typeface="Calibri"/>
                <a:cs typeface="Calibri"/>
              </a:rPr>
              <a:t>ICS</a:t>
            </a:r>
            <a:endParaRPr sz="60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</a:pPr>
            <a:r>
              <a:rPr sz="600" b="1" dirty="0">
                <a:latin typeface="Calibri"/>
                <a:cs typeface="Calibri"/>
              </a:rPr>
              <a:t>Footprint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6208" y="769619"/>
            <a:ext cx="3516629" cy="2032000"/>
          </a:xfrm>
          <a:prstGeom prst="rect">
            <a:avLst/>
          </a:prstGeom>
          <a:ln w="28575">
            <a:solidFill>
              <a:srgbClr val="66FF33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050" b="1" spc="-5" dirty="0">
                <a:latin typeface="Calibri"/>
                <a:cs typeface="Calibri"/>
              </a:rPr>
              <a:t>Bolsover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and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North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East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Derbyshire</a:t>
            </a:r>
            <a:endParaRPr sz="1050">
              <a:latin typeface="Calibri"/>
              <a:cs typeface="Calibri"/>
            </a:endParaRPr>
          </a:p>
          <a:p>
            <a:pPr marL="90805" marR="114935">
              <a:lnSpc>
                <a:spcPct val="100000"/>
              </a:lnSpc>
            </a:pPr>
            <a:r>
              <a:rPr sz="1050" b="1" spc="-5" dirty="0">
                <a:latin typeface="Calibri"/>
                <a:cs typeface="Calibri"/>
              </a:rPr>
              <a:t>Bolsover</a:t>
            </a:r>
            <a:r>
              <a:rPr sz="1050" spc="-5" dirty="0">
                <a:latin typeface="Calibri"/>
                <a:cs typeface="Calibri"/>
              </a:rPr>
              <a:t>: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2.3%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next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</a:t>
            </a:r>
            <a:r>
              <a:rPr sz="1050" dirty="0">
                <a:latin typeface="Calibri"/>
                <a:cs typeface="Calibri"/>
              </a:rPr>
              <a:t> 75+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</a:t>
            </a:r>
            <a:r>
              <a:rPr sz="1050" dirty="0">
                <a:latin typeface="Calibri"/>
                <a:cs typeface="Calibri"/>
              </a:rPr>
              <a:t> ↑ to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8.5K.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 deprivation,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lower average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weekly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earnings, significantly higher premature mortality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lower overall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life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expectancy.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However,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5" dirty="0">
                <a:latin typeface="Calibri"/>
                <a:cs typeface="Calibri"/>
              </a:rPr>
              <a:t> self-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rated happiness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score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highest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county.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NE 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Derbyshire: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1.4%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next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75+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to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14K. </a:t>
            </a:r>
            <a:r>
              <a:rPr sz="1050" spc="-5" dirty="0">
                <a:latin typeface="Calibri"/>
                <a:cs typeface="Calibri"/>
              </a:rPr>
              <a:t>Largely rural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prosperous area </a:t>
            </a:r>
            <a:r>
              <a:rPr sz="1050" dirty="0">
                <a:latin typeface="Calibri"/>
                <a:cs typeface="Calibri"/>
              </a:rPr>
              <a:t>but </a:t>
            </a:r>
            <a:r>
              <a:rPr sz="1050" spc="-5" dirty="0">
                <a:latin typeface="Calibri"/>
                <a:cs typeface="Calibri"/>
              </a:rPr>
              <a:t>pockets of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deprivation in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around Clay Cross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Grassmoor. 6.6%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ESA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claimants.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Highest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adult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excess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weight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county.</a:t>
            </a:r>
            <a:endParaRPr sz="1050">
              <a:latin typeface="Calibri"/>
              <a:cs typeface="Calibri"/>
            </a:endParaRPr>
          </a:p>
          <a:p>
            <a:pPr marL="90805" marR="131445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rates of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hospital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admissions for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self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harm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alcohol.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162" y="434340"/>
            <a:ext cx="2796540" cy="154686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355"/>
              </a:spcBef>
            </a:pPr>
            <a:r>
              <a:rPr sz="1050" b="1" dirty="0">
                <a:latin typeface="Calibri"/>
                <a:cs typeface="Calibri"/>
              </a:rPr>
              <a:t>High </a:t>
            </a:r>
            <a:r>
              <a:rPr sz="1050" b="1" spc="-5" dirty="0">
                <a:latin typeface="Calibri"/>
                <a:cs typeface="Calibri"/>
              </a:rPr>
              <a:t>Peak </a:t>
            </a:r>
            <a:r>
              <a:rPr sz="1050" spc="-5" dirty="0">
                <a:latin typeface="Calibri"/>
                <a:cs typeface="Calibri"/>
              </a:rPr>
              <a:t>Population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0.9% next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75+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</a:t>
            </a:r>
            <a:r>
              <a:rPr sz="1050" dirty="0">
                <a:latin typeface="Calibri"/>
                <a:cs typeface="Calibri"/>
              </a:rPr>
              <a:t> ↑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10.5K.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Sparsely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populated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areas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reflected in above average travel times </a:t>
            </a:r>
            <a:r>
              <a:rPr sz="1050" dirty="0">
                <a:latin typeface="Calibri"/>
                <a:cs typeface="Calibri"/>
              </a:rPr>
              <a:t>to </a:t>
            </a:r>
            <a:r>
              <a:rPr sz="1050" spc="-5" dirty="0">
                <a:latin typeface="Calibri"/>
                <a:cs typeface="Calibri"/>
              </a:rPr>
              <a:t>key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services.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Generally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better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than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similar</a:t>
            </a:r>
            <a:r>
              <a:rPr sz="1050" dirty="0">
                <a:latin typeface="Calibri"/>
                <a:cs typeface="Calibri"/>
              </a:rPr>
              <a:t> to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England,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but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alcohol</a:t>
            </a:r>
            <a:r>
              <a:rPr sz="1050" spc="229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specific</a:t>
            </a:r>
            <a:r>
              <a:rPr sz="1050" spc="229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hospital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admissions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remain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than </a:t>
            </a:r>
            <a:r>
              <a:rPr sz="1050" spc="-5" dirty="0">
                <a:latin typeface="Calibri"/>
                <a:cs typeface="Calibri"/>
              </a:rPr>
              <a:t> average.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gap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employment</a:t>
            </a:r>
            <a:r>
              <a:rPr sz="1050" spc="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people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long-term condition is in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highest </a:t>
            </a:r>
            <a:r>
              <a:rPr sz="1050" dirty="0">
                <a:latin typeface="Calibri"/>
                <a:cs typeface="Calibri"/>
              </a:rPr>
              <a:t>20%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England.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62" y="3454908"/>
            <a:ext cx="3377565" cy="1062355"/>
          </a:xfrm>
          <a:prstGeom prst="rect">
            <a:avLst/>
          </a:prstGeom>
          <a:ln w="28575">
            <a:solidFill>
              <a:srgbClr val="008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335"/>
              </a:spcBef>
            </a:pPr>
            <a:r>
              <a:rPr sz="1050" b="1" spc="-5" dirty="0">
                <a:latin typeface="Calibri"/>
                <a:cs typeface="Calibri"/>
              </a:rPr>
              <a:t>South Derbyshire </a:t>
            </a:r>
            <a:r>
              <a:rPr sz="1050" spc="-5" dirty="0">
                <a:latin typeface="Calibri"/>
                <a:cs typeface="Calibri"/>
              </a:rPr>
              <a:t>Population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4.3% next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 Two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thirds of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population are working </a:t>
            </a:r>
            <a:r>
              <a:rPr sz="1050" dirty="0">
                <a:latin typeface="Calibri"/>
                <a:cs typeface="Calibri"/>
              </a:rPr>
              <a:t>age, </a:t>
            </a:r>
            <a:r>
              <a:rPr sz="1050" spc="-5" dirty="0">
                <a:latin typeface="Calibri"/>
                <a:cs typeface="Calibri"/>
              </a:rPr>
              <a:t>but the number </a:t>
            </a:r>
            <a:r>
              <a:rPr sz="1050" dirty="0">
                <a:latin typeface="Calibri"/>
                <a:cs typeface="Calibri"/>
              </a:rPr>
              <a:t> 65+ </a:t>
            </a:r>
            <a:r>
              <a:rPr sz="1050" spc="-5" dirty="0">
                <a:latin typeface="Calibri"/>
                <a:cs typeface="Calibri"/>
              </a:rPr>
              <a:t>will increase </a:t>
            </a:r>
            <a:r>
              <a:rPr sz="1050" dirty="0">
                <a:latin typeface="Calibri"/>
                <a:cs typeface="Calibri"/>
              </a:rPr>
              <a:t>by 12% </a:t>
            </a:r>
            <a:r>
              <a:rPr sz="1050" spc="-5" dirty="0">
                <a:latin typeface="Calibri"/>
                <a:cs typeface="Calibri"/>
              </a:rPr>
              <a:t>to 21.6K. Relative job density is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low and it is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only county district with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significantly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rate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homelessness.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Female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life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expectancy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is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 below average.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162" y="2186939"/>
            <a:ext cx="2983230" cy="106235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 marR="82550" indent="-635" algn="just">
              <a:lnSpc>
                <a:spcPct val="100000"/>
              </a:lnSpc>
              <a:spcBef>
                <a:spcPts val="335"/>
              </a:spcBef>
            </a:pPr>
            <a:r>
              <a:rPr sz="1050" b="1" spc="-5" dirty="0">
                <a:latin typeface="Calibri"/>
                <a:cs typeface="Calibri"/>
              </a:rPr>
              <a:t>Derbyshire Dales </a:t>
            </a:r>
            <a:r>
              <a:rPr sz="1050" spc="-5" dirty="0">
                <a:latin typeface="Calibri"/>
                <a:cs typeface="Calibri"/>
              </a:rPr>
              <a:t>Population </a:t>
            </a:r>
            <a:r>
              <a:rPr sz="1050" dirty="0">
                <a:latin typeface="Calibri"/>
                <a:cs typeface="Calibri"/>
              </a:rPr>
              <a:t>↑   </a:t>
            </a:r>
            <a:r>
              <a:rPr sz="1050" spc="-5" dirty="0">
                <a:latin typeface="Calibri"/>
                <a:cs typeface="Calibri"/>
              </a:rPr>
              <a:t>0.6% in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 75+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increase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to</a:t>
            </a:r>
            <a:r>
              <a:rPr sz="1050" dirty="0">
                <a:latin typeface="Calibri"/>
                <a:cs typeface="Calibri"/>
              </a:rPr>
              <a:t> 11K,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around</a:t>
            </a:r>
            <a:r>
              <a:rPr sz="1050" dirty="0">
                <a:latin typeface="Calibri"/>
                <a:cs typeface="Calibri"/>
              </a:rPr>
              <a:t> 15%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total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population. Though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largely prosperous area, the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older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rurality,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inaccessibility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to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key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services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hidden pockets of deprivation present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their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own challenges.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6638" y="2907792"/>
            <a:ext cx="3886200" cy="900430"/>
          </a:xfrm>
          <a:prstGeom prst="rect">
            <a:avLst/>
          </a:prstGeom>
          <a:ln w="28575">
            <a:solidFill>
              <a:srgbClr val="0066F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84455">
              <a:lnSpc>
                <a:spcPct val="100000"/>
              </a:lnSpc>
              <a:spcBef>
                <a:spcPts val="290"/>
              </a:spcBef>
            </a:pPr>
            <a:r>
              <a:rPr sz="1050" b="1" spc="-5" dirty="0">
                <a:latin typeface="Calibri"/>
                <a:cs typeface="Calibri"/>
              </a:rPr>
              <a:t>Chesterfield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0.9%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next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5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75+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to 12K.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Clear areas of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deprivation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throughout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district.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8%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people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claiming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employment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support benefits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20%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children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low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income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families.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Average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life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expectancy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lower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men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women. Premature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mortality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from CVD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highest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county.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9611" y="3914394"/>
            <a:ext cx="3713479" cy="106235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224154">
              <a:lnSpc>
                <a:spcPct val="100000"/>
              </a:lnSpc>
              <a:spcBef>
                <a:spcPts val="295"/>
              </a:spcBef>
            </a:pPr>
            <a:r>
              <a:rPr sz="1050" b="1" spc="-5" dirty="0">
                <a:latin typeface="Calibri"/>
                <a:cs typeface="Calibri"/>
              </a:rPr>
              <a:t>Amber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Valley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1.9%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next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75+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↑ to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15.5K.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Deprivation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-5" dirty="0">
                <a:latin typeface="Calibri"/>
                <a:cs typeface="Calibri"/>
              </a:rPr>
              <a:t> around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Alfreton,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Somercotes,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Ripley </a:t>
            </a:r>
            <a:r>
              <a:rPr sz="1050" dirty="0">
                <a:latin typeface="Calibri"/>
                <a:cs typeface="Calibri"/>
              </a:rPr>
              <a:t> and </a:t>
            </a:r>
            <a:r>
              <a:rPr sz="1050" spc="-5" dirty="0">
                <a:latin typeface="Calibri"/>
                <a:cs typeface="Calibri"/>
              </a:rPr>
              <a:t>Heanor reflected in stark inequalities in average life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expectancy.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Gap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 life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expectancy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females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 the </a:t>
            </a:r>
            <a:r>
              <a:rPr sz="1050" spc="-5" dirty="0">
                <a:latin typeface="Calibri"/>
                <a:cs typeface="Calibri"/>
              </a:rPr>
              <a:t>highest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20%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nationally.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Smoking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both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R&amp;M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occupations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pregnant women.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5658" y="5083302"/>
            <a:ext cx="4107179" cy="900430"/>
          </a:xfrm>
          <a:prstGeom prst="rect">
            <a:avLst/>
          </a:prstGeom>
          <a:ln w="28575">
            <a:solidFill>
              <a:srgbClr val="66FFF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226695">
              <a:lnSpc>
                <a:spcPct val="100000"/>
              </a:lnSpc>
              <a:spcBef>
                <a:spcPts val="290"/>
              </a:spcBef>
            </a:pPr>
            <a:r>
              <a:rPr sz="1050" b="1" spc="-5" dirty="0">
                <a:latin typeface="Calibri"/>
                <a:cs typeface="Calibri"/>
              </a:rPr>
              <a:t>Erewash </a:t>
            </a:r>
            <a:r>
              <a:rPr sz="1050" spc="-5" dirty="0">
                <a:latin typeface="Calibri"/>
                <a:cs typeface="Calibri"/>
              </a:rPr>
              <a:t>Population </a:t>
            </a:r>
            <a:r>
              <a:rPr sz="1050" dirty="0">
                <a:latin typeface="Calibri"/>
                <a:cs typeface="Calibri"/>
              </a:rPr>
              <a:t>↑ </a:t>
            </a:r>
            <a:r>
              <a:rPr sz="1050" spc="-5" dirty="0">
                <a:latin typeface="Calibri"/>
                <a:cs typeface="Calibri"/>
              </a:rPr>
              <a:t>2.4% next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75+ </a:t>
            </a:r>
            <a:r>
              <a:rPr sz="1050" spc="-5" dirty="0">
                <a:latin typeface="Calibri"/>
                <a:cs typeface="Calibri"/>
              </a:rPr>
              <a:t>years </a:t>
            </a:r>
            <a:r>
              <a:rPr sz="1050" dirty="0">
                <a:latin typeface="Calibri"/>
                <a:cs typeface="Calibri"/>
              </a:rPr>
              <a:t>↑ to 13K.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Deprivation exists around </a:t>
            </a:r>
            <a:r>
              <a:rPr sz="1050" dirty="0">
                <a:latin typeface="Calibri"/>
                <a:cs typeface="Calibri"/>
              </a:rPr>
              <a:t>the 2 </a:t>
            </a:r>
            <a:r>
              <a:rPr sz="1050" spc="-5" dirty="0">
                <a:latin typeface="Calibri"/>
                <a:cs typeface="Calibri"/>
              </a:rPr>
              <a:t>towns of Ilkeston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Long Eaton. Job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density is relatively low for </a:t>
            </a:r>
            <a:r>
              <a:rPr sz="1050" dirty="0">
                <a:latin typeface="Calibri"/>
                <a:cs typeface="Calibri"/>
              </a:rPr>
              <a:t>an </a:t>
            </a:r>
            <a:r>
              <a:rPr sz="1050" spc="-5" dirty="0">
                <a:latin typeface="Calibri"/>
                <a:cs typeface="Calibri"/>
              </a:rPr>
              <a:t>area with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younger population. </a:t>
            </a:r>
            <a:r>
              <a:rPr sz="1050" dirty="0">
                <a:latin typeface="Calibri"/>
                <a:cs typeface="Calibri"/>
              </a:rPr>
              <a:t>18% </a:t>
            </a:r>
            <a:r>
              <a:rPr sz="1050" spc="-5" dirty="0">
                <a:latin typeface="Calibri"/>
                <a:cs typeface="Calibri"/>
              </a:rPr>
              <a:t>of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women </a:t>
            </a:r>
            <a:r>
              <a:rPr sz="1050" dirty="0">
                <a:latin typeface="Calibri"/>
                <a:cs typeface="Calibri"/>
              </a:rPr>
              <a:t>are</a:t>
            </a:r>
            <a:r>
              <a:rPr sz="1050" spc="-5" dirty="0">
                <a:latin typeface="Calibri"/>
                <a:cs typeface="Calibri"/>
              </a:rPr>
              <a:t> smoking </a:t>
            </a:r>
            <a:r>
              <a:rPr sz="1050" dirty="0">
                <a:latin typeface="Calibri"/>
                <a:cs typeface="Calibri"/>
              </a:rPr>
              <a:t>at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time 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delivery,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quarter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4-5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 olds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are</a:t>
            </a:r>
            <a:r>
              <a:rPr sz="1050" spc="-5" dirty="0">
                <a:latin typeface="Calibri"/>
                <a:cs typeface="Calibri"/>
              </a:rPr>
              <a:t> overweight/obese. Self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harm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admissions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higher.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162" y="4722876"/>
            <a:ext cx="4010025" cy="1224280"/>
          </a:xfrm>
          <a:prstGeom prst="rect">
            <a:avLst/>
          </a:prstGeom>
          <a:ln w="28575">
            <a:solidFill>
              <a:srgbClr val="FF339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340"/>
              </a:spcBef>
            </a:pPr>
            <a:r>
              <a:rPr sz="1050" b="1" spc="-5" dirty="0">
                <a:latin typeface="Calibri"/>
                <a:cs typeface="Calibri"/>
              </a:rPr>
              <a:t>Derby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City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</a:t>
            </a:r>
            <a:r>
              <a:rPr sz="1050" dirty="0">
                <a:latin typeface="Calibri"/>
                <a:cs typeface="Calibri"/>
              </a:rPr>
              <a:t> 26%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16-34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Population</a:t>
            </a:r>
            <a:r>
              <a:rPr sz="1050" dirty="0">
                <a:latin typeface="Calibri"/>
                <a:cs typeface="Calibri"/>
              </a:rPr>
              <a:t> ↑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2%</a:t>
            </a:r>
            <a:r>
              <a:rPr sz="1050" spc="2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next</a:t>
            </a:r>
            <a:r>
              <a:rPr sz="1050" spc="2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5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years, </a:t>
            </a:r>
            <a:r>
              <a:rPr sz="1050" dirty="0">
                <a:latin typeface="Calibri"/>
                <a:cs typeface="Calibri"/>
              </a:rPr>
              <a:t>75+ years ↑ to 23K. </a:t>
            </a:r>
            <a:r>
              <a:rPr sz="1050" spc="-5" dirty="0">
                <a:latin typeface="Calibri"/>
                <a:cs typeface="Calibri"/>
              </a:rPr>
              <a:t>Around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quarter of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population </a:t>
            </a:r>
            <a:r>
              <a:rPr sz="1050" spc="-10" dirty="0">
                <a:latin typeface="Calibri"/>
                <a:cs typeface="Calibri"/>
              </a:rPr>
              <a:t>from </a:t>
            </a:r>
            <a:r>
              <a:rPr sz="1050" spc="-5" dirty="0">
                <a:latin typeface="Calibri"/>
                <a:cs typeface="Calibri"/>
              </a:rPr>
              <a:t> BME groups. Significant areas of deprivation in and around the city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centre and higher proportions of children in lower income families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ESA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claimants.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Significantly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lower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life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expectancy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</a:t>
            </a:r>
            <a:r>
              <a:rPr sz="1050" spc="229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higher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premature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mortality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from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CVD</a:t>
            </a:r>
            <a:r>
              <a:rPr sz="1050" dirty="0">
                <a:latin typeface="Calibri"/>
                <a:cs typeface="Calibri"/>
              </a:rPr>
              <a:t> 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respiratory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disease.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Smoking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prevalence,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alcohol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self-harm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admissions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worse</a:t>
            </a:r>
            <a:r>
              <a:rPr sz="1050" dirty="0">
                <a:latin typeface="Calibri"/>
                <a:cs typeface="Calibri"/>
              </a:rPr>
              <a:t> than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average.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18027" y="153798"/>
            <a:ext cx="3911600" cy="499745"/>
            <a:chOff x="3518027" y="153798"/>
            <a:chExt cx="3911600" cy="499745"/>
          </a:xfrm>
        </p:grpSpPr>
        <p:sp>
          <p:nvSpPr>
            <p:cNvPr id="16" name="object 16"/>
            <p:cNvSpPr/>
            <p:nvPr/>
          </p:nvSpPr>
          <p:spPr>
            <a:xfrm>
              <a:off x="3530727" y="166498"/>
              <a:ext cx="3886200" cy="474345"/>
            </a:xfrm>
            <a:custGeom>
              <a:avLst/>
              <a:gdLst/>
              <a:ahLst/>
              <a:cxnLst/>
              <a:rect l="l" t="t" r="r" b="b"/>
              <a:pathLst>
                <a:path w="3886200" h="474345">
                  <a:moveTo>
                    <a:pt x="3807205" y="0"/>
                  </a:moveTo>
                  <a:lnTo>
                    <a:pt x="78994" y="0"/>
                  </a:lnTo>
                  <a:lnTo>
                    <a:pt x="48247" y="6208"/>
                  </a:lnTo>
                  <a:lnTo>
                    <a:pt x="23137" y="23137"/>
                  </a:lnTo>
                  <a:lnTo>
                    <a:pt x="6208" y="48247"/>
                  </a:lnTo>
                  <a:lnTo>
                    <a:pt x="0" y="78994"/>
                  </a:lnTo>
                  <a:lnTo>
                    <a:pt x="0" y="394970"/>
                  </a:lnTo>
                  <a:lnTo>
                    <a:pt x="6208" y="425716"/>
                  </a:lnTo>
                  <a:lnTo>
                    <a:pt x="23137" y="450826"/>
                  </a:lnTo>
                  <a:lnTo>
                    <a:pt x="48247" y="467755"/>
                  </a:lnTo>
                  <a:lnTo>
                    <a:pt x="78994" y="473964"/>
                  </a:lnTo>
                  <a:lnTo>
                    <a:pt x="3807205" y="473964"/>
                  </a:lnTo>
                  <a:lnTo>
                    <a:pt x="3837952" y="467755"/>
                  </a:lnTo>
                  <a:lnTo>
                    <a:pt x="3863062" y="450826"/>
                  </a:lnTo>
                  <a:lnTo>
                    <a:pt x="3879991" y="425716"/>
                  </a:lnTo>
                  <a:lnTo>
                    <a:pt x="3886200" y="394970"/>
                  </a:lnTo>
                  <a:lnTo>
                    <a:pt x="3886200" y="78994"/>
                  </a:lnTo>
                  <a:lnTo>
                    <a:pt x="3879991" y="48247"/>
                  </a:lnTo>
                  <a:lnTo>
                    <a:pt x="3863062" y="23137"/>
                  </a:lnTo>
                  <a:lnTo>
                    <a:pt x="3837952" y="6208"/>
                  </a:lnTo>
                  <a:lnTo>
                    <a:pt x="380720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0727" y="166498"/>
              <a:ext cx="3886200" cy="474345"/>
            </a:xfrm>
            <a:custGeom>
              <a:avLst/>
              <a:gdLst/>
              <a:ahLst/>
              <a:cxnLst/>
              <a:rect l="l" t="t" r="r" b="b"/>
              <a:pathLst>
                <a:path w="3886200" h="474345">
                  <a:moveTo>
                    <a:pt x="0" y="78994"/>
                  </a:moveTo>
                  <a:lnTo>
                    <a:pt x="6208" y="48247"/>
                  </a:lnTo>
                  <a:lnTo>
                    <a:pt x="23137" y="23137"/>
                  </a:lnTo>
                  <a:lnTo>
                    <a:pt x="48247" y="6208"/>
                  </a:lnTo>
                  <a:lnTo>
                    <a:pt x="78994" y="0"/>
                  </a:lnTo>
                  <a:lnTo>
                    <a:pt x="3807205" y="0"/>
                  </a:lnTo>
                  <a:lnTo>
                    <a:pt x="3837952" y="6208"/>
                  </a:lnTo>
                  <a:lnTo>
                    <a:pt x="3863062" y="23137"/>
                  </a:lnTo>
                  <a:lnTo>
                    <a:pt x="3879991" y="48247"/>
                  </a:lnTo>
                  <a:lnTo>
                    <a:pt x="3886200" y="78994"/>
                  </a:lnTo>
                  <a:lnTo>
                    <a:pt x="3886200" y="394970"/>
                  </a:lnTo>
                  <a:lnTo>
                    <a:pt x="3879991" y="425716"/>
                  </a:lnTo>
                  <a:lnTo>
                    <a:pt x="3863062" y="450826"/>
                  </a:lnTo>
                  <a:lnTo>
                    <a:pt x="3837952" y="467755"/>
                  </a:lnTo>
                  <a:lnTo>
                    <a:pt x="3807205" y="473964"/>
                  </a:lnTo>
                  <a:lnTo>
                    <a:pt x="78994" y="473964"/>
                  </a:lnTo>
                  <a:lnTo>
                    <a:pt x="48247" y="467755"/>
                  </a:lnTo>
                  <a:lnTo>
                    <a:pt x="23137" y="450826"/>
                  </a:lnTo>
                  <a:lnTo>
                    <a:pt x="6208" y="425716"/>
                  </a:lnTo>
                  <a:lnTo>
                    <a:pt x="0" y="394970"/>
                  </a:lnTo>
                  <a:lnTo>
                    <a:pt x="0" y="7899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31672" y="141968"/>
            <a:ext cx="3681729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latin typeface="Calibri"/>
                <a:cs typeface="Calibri"/>
              </a:rPr>
              <a:t>Information </a:t>
            </a:r>
            <a:r>
              <a:rPr sz="1050" b="1" dirty="0">
                <a:latin typeface="Calibri"/>
                <a:cs typeface="Calibri"/>
              </a:rPr>
              <a:t>in </a:t>
            </a:r>
            <a:r>
              <a:rPr sz="1050" b="1" spc="-5" dirty="0">
                <a:latin typeface="Calibri"/>
                <a:cs typeface="Calibri"/>
              </a:rPr>
              <a:t>relation </a:t>
            </a:r>
            <a:r>
              <a:rPr sz="1050" b="1" dirty="0">
                <a:latin typeface="Calibri"/>
                <a:cs typeface="Calibri"/>
              </a:rPr>
              <a:t>to Glossop is </a:t>
            </a:r>
            <a:r>
              <a:rPr sz="1050" b="1" spc="-5" dirty="0">
                <a:latin typeface="Calibri"/>
                <a:cs typeface="Calibri"/>
              </a:rPr>
              <a:t>not provided at </a:t>
            </a:r>
            <a:r>
              <a:rPr sz="1050" b="1" dirty="0">
                <a:latin typeface="Calibri"/>
                <a:cs typeface="Calibri"/>
              </a:rPr>
              <a:t>this </a:t>
            </a:r>
            <a:r>
              <a:rPr sz="1050" b="1" spc="-5" dirty="0">
                <a:latin typeface="Calibri"/>
                <a:cs typeface="Calibri"/>
              </a:rPr>
              <a:t>time as 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recently confirmed as moving </a:t>
            </a:r>
            <a:r>
              <a:rPr sz="1050" b="1" dirty="0">
                <a:latin typeface="Calibri"/>
                <a:cs typeface="Calibri"/>
              </a:rPr>
              <a:t>into </a:t>
            </a:r>
            <a:r>
              <a:rPr sz="1050" b="1" spc="-5" dirty="0">
                <a:latin typeface="Calibri"/>
                <a:cs typeface="Calibri"/>
              </a:rPr>
              <a:t>the JUCD ICS footprint; future 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plans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will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recognise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the</a:t>
            </a:r>
            <a:r>
              <a:rPr sz="1050" b="1" spc="-5" dirty="0">
                <a:latin typeface="Calibri"/>
                <a:cs typeface="Calibri"/>
              </a:rPr>
              <a:t> people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of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Glossop</a:t>
            </a:r>
            <a:r>
              <a:rPr sz="1050" b="1" spc="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accordingly.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495" y="72975"/>
            <a:ext cx="324929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70C0"/>
                </a:solidFill>
                <a:latin typeface="Calibri"/>
                <a:cs typeface="Calibri"/>
              </a:rPr>
              <a:t>Diversity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Profile</a:t>
            </a:r>
            <a:r>
              <a:rPr sz="16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1600" b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our</a:t>
            </a:r>
            <a:r>
              <a:rPr sz="1600" b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70C0"/>
                </a:solidFill>
                <a:latin typeface="Calibri"/>
                <a:cs typeface="Calibri"/>
              </a:rPr>
              <a:t>Population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40335">
              <a:lnSpc>
                <a:spcPct val="100000"/>
              </a:lnSpc>
              <a:spcBef>
                <a:spcPts val="5"/>
              </a:spcBef>
            </a:pPr>
            <a:r>
              <a:rPr sz="1200" b="1" spc="-25" dirty="0">
                <a:solidFill>
                  <a:srgbClr val="0070C0"/>
                </a:solidFill>
                <a:latin typeface="Arial"/>
                <a:cs typeface="Arial"/>
              </a:rPr>
              <a:t>Total</a:t>
            </a:r>
            <a:r>
              <a:rPr sz="12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1125" y="1100146"/>
          <a:ext cx="8873490" cy="134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309">
                <a:tc rowSpan="2">
                  <a:txBody>
                    <a:bodyPr/>
                    <a:lstStyle/>
                    <a:p>
                      <a:pPr marL="269875" marR="263525" indent="213360">
                        <a:lnSpc>
                          <a:spcPct val="99000"/>
                        </a:lnSpc>
                        <a:spcBef>
                          <a:spcPts val="3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 headcount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Ethnicity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BAME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White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240665" indent="97155">
                        <a:lnSpc>
                          <a:spcPts val="141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 Not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240665" indent="97155">
                        <a:lnSpc>
                          <a:spcPts val="141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 Not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1,059,996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49.2%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7.6%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92.4%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known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known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7839" y="2994350"/>
          <a:ext cx="8301355" cy="289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1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1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01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0570" marR="192405" indent="-5511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population headcount </a:t>
                      </a:r>
                      <a:r>
                        <a:rPr sz="1100" b="1" spc="-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Derbyshire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Ethnicity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9695" indent="1352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BA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46685" indent="895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 Not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eclared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9275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Declared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802,694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19621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23.2%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7575" marR="192405" indent="-718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population headcount </a:t>
                      </a:r>
                      <a:r>
                        <a:rPr sz="1100" b="1" spc="-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Derby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Ethnicity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9695" indent="1352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BA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46685" indent="895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 Not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eclared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92759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Declared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257,302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22.4%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5002" y="2567470"/>
            <a:ext cx="2837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70C0"/>
                </a:solidFill>
                <a:latin typeface="Arial"/>
                <a:cs typeface="Arial"/>
              </a:rPr>
              <a:t>Broken</a:t>
            </a:r>
            <a:r>
              <a:rPr sz="12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down</a:t>
            </a:r>
            <a:r>
              <a:rPr sz="1200" b="1" spc="-5" dirty="0">
                <a:solidFill>
                  <a:srgbClr val="0070C0"/>
                </a:solidFill>
                <a:latin typeface="Arial"/>
                <a:cs typeface="Arial"/>
              </a:rPr>
              <a:t> by Derby</a:t>
            </a:r>
            <a:r>
              <a:rPr sz="12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70C0"/>
                </a:solidFill>
                <a:latin typeface="Arial"/>
                <a:cs typeface="Arial"/>
              </a:rPr>
              <a:t>Derbyshire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94" y="131559"/>
            <a:ext cx="32219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Our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Partners….We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are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 </a:t>
            </a:r>
            <a:r>
              <a:rPr b="1" spc="-5" dirty="0">
                <a:latin typeface="Calibri"/>
                <a:cs typeface="Calibri"/>
              </a:rPr>
              <a:t>this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together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Nove</a:t>
            </a:r>
            <a:r>
              <a:rPr spc="-10" dirty="0"/>
              <a:t>mb</a:t>
            </a:r>
            <a:r>
              <a:rPr spc="-5" dirty="0"/>
              <a:t>er</a:t>
            </a:r>
            <a:r>
              <a:rPr spc="-25" dirty="0"/>
              <a:t> </a:t>
            </a:r>
            <a:r>
              <a:rPr spc="-10" dirty="0"/>
              <a:t>2021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-5" dirty="0"/>
              <a:t>Joined</a:t>
            </a:r>
            <a:r>
              <a:rPr spc="-25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Care</a:t>
            </a:r>
            <a:r>
              <a:rPr spc="15" dirty="0"/>
              <a:t> </a:t>
            </a:r>
            <a:r>
              <a:rPr spc="-5" dirty="0"/>
              <a:t>Derbyshire:</a:t>
            </a:r>
            <a:r>
              <a:rPr spc="370" dirty="0"/>
              <a:t> </a:t>
            </a:r>
            <a:r>
              <a:rPr spc="-5" dirty="0"/>
              <a:t>Independent</a:t>
            </a:r>
            <a:r>
              <a:rPr spc="-15" dirty="0"/>
              <a:t> </a:t>
            </a:r>
            <a:r>
              <a:rPr spc="-5" dirty="0"/>
              <a:t>Non-Executive</a:t>
            </a:r>
            <a:r>
              <a:rPr spc="-20" dirty="0"/>
              <a:t> </a:t>
            </a:r>
            <a:r>
              <a:rPr spc="-5" dirty="0"/>
              <a:t>Director Appointments -</a:t>
            </a:r>
            <a:r>
              <a:rPr spc="5" dirty="0"/>
              <a:t> </a:t>
            </a:r>
            <a:r>
              <a:rPr spc="-5" dirty="0"/>
              <a:t>Candidate</a:t>
            </a:r>
            <a:r>
              <a:rPr dirty="0"/>
              <a:t> </a:t>
            </a:r>
            <a:r>
              <a:rPr spc="-5" dirty="0"/>
              <a:t>Briefing</a:t>
            </a:r>
            <a:r>
              <a:rPr dirty="0"/>
              <a:t> </a:t>
            </a:r>
            <a:r>
              <a:rPr spc="-5" dirty="0"/>
              <a:t>Pack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964" y="598515"/>
            <a:ext cx="9298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As</a:t>
            </a:r>
            <a:r>
              <a:rPr sz="1200" b="1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system,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we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are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fortunate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have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strength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variety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across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local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health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care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organisations</a:t>
            </a:r>
            <a:r>
              <a:rPr sz="1200" b="1" i="1" spc="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who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make</a:t>
            </a:r>
            <a:r>
              <a:rPr sz="1200" b="1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up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ICS.</a:t>
            </a:r>
            <a:r>
              <a:rPr sz="1200" b="1" i="1" spc="29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30" dirty="0">
                <a:solidFill>
                  <a:srgbClr val="58595B"/>
                </a:solidFill>
                <a:latin typeface="Calibri"/>
                <a:cs typeface="Calibri"/>
              </a:rPr>
              <a:t>We</a:t>
            </a:r>
            <a:r>
              <a:rPr sz="1200" b="1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have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developed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strong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relationship</a:t>
            </a:r>
            <a:r>
              <a:rPr sz="1200" b="1" i="1" spc="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collaborative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ways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working</a:t>
            </a:r>
            <a:r>
              <a:rPr sz="1200" b="1" i="1" spc="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which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has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been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demonstrated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service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transformation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Covid19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response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through</a:t>
            </a:r>
            <a:r>
              <a:rPr sz="1200" b="1" i="1" spc="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the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introduction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of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mutual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aid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which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demonstrated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substantial</a:t>
            </a:r>
            <a:r>
              <a:rPr sz="1200" b="1" i="1" spc="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consistent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response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from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all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partners,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working</a:t>
            </a:r>
            <a:r>
              <a:rPr sz="1200" b="1" i="1" spc="4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as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a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system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b="1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support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each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other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58595B"/>
                </a:solidFill>
                <a:latin typeface="Calibri"/>
                <a:cs typeface="Calibri"/>
              </a:rPr>
              <a:t>at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all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levels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to</a:t>
            </a:r>
            <a:r>
              <a:rPr sz="1200" b="1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resolve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issues</a:t>
            </a:r>
            <a:r>
              <a:rPr sz="1200" b="1" i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and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more</a:t>
            </a:r>
            <a:r>
              <a:rPr sz="1200" b="1" i="1" spc="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58595B"/>
                </a:solidFill>
                <a:latin typeface="Calibri"/>
                <a:cs typeface="Calibri"/>
              </a:rPr>
              <a:t>recently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in</a:t>
            </a:r>
            <a:r>
              <a:rPr sz="1200" b="1" i="1" spc="1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our</a:t>
            </a:r>
            <a:r>
              <a:rPr sz="1200" b="1" i="1" spc="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hugely</a:t>
            </a:r>
            <a:r>
              <a:rPr sz="1200" b="1" i="1" spc="2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successful</a:t>
            </a:r>
            <a:r>
              <a:rPr sz="1200" b="1" i="1" spc="3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vaccination</a:t>
            </a:r>
            <a:r>
              <a:rPr sz="1200" b="1" i="1" spc="3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58595B"/>
                </a:solidFill>
                <a:latin typeface="Calibri"/>
                <a:cs typeface="Calibri"/>
              </a:rPr>
              <a:t>rollout.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895" y="1421170"/>
            <a:ext cx="459676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Our</a:t>
            </a:r>
            <a:r>
              <a:rPr sz="1200" b="1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Clinical</a:t>
            </a:r>
            <a:r>
              <a:rPr sz="1200" b="1" spc="20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Commissioning</a:t>
            </a:r>
            <a:r>
              <a:rPr sz="1200" b="1" spc="25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Group</a:t>
            </a:r>
            <a:r>
              <a:rPr sz="1200" b="1" spc="5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(CCG)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5"/>
              </a:spcBef>
            </a:pPr>
            <a:r>
              <a:rPr sz="1200" spc="-10" dirty="0">
                <a:latin typeface="Calibri"/>
                <a:cs typeface="Calibri"/>
              </a:rPr>
              <a:t>There</a:t>
            </a:r>
            <a:r>
              <a:rPr sz="1200" dirty="0">
                <a:latin typeface="Calibri"/>
                <a:cs typeface="Calibri"/>
              </a:rPr>
              <a:t> 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single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CCG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covering Derby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Derbyshire.</a:t>
            </a:r>
            <a:r>
              <a:rPr sz="1200" dirty="0">
                <a:latin typeface="Calibri"/>
                <a:cs typeface="Calibri"/>
              </a:rPr>
              <a:t> 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transition</a:t>
            </a:r>
            <a:r>
              <a:rPr sz="1200" spc="-10" dirty="0">
                <a:latin typeface="Calibri"/>
                <a:cs typeface="Calibri"/>
              </a:rPr>
              <a:t> to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ICS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footprint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include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Glossop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which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historically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been aligned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Greater </a:t>
            </a:r>
            <a:r>
              <a:rPr sz="1200" spc="-5" dirty="0">
                <a:latin typeface="Calibri"/>
                <a:cs typeface="Calibri"/>
              </a:rPr>
              <a:t>Manchester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ICS.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895" y="2244130"/>
            <a:ext cx="4566920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Our</a:t>
            </a:r>
            <a:r>
              <a:rPr sz="1200" b="1" spc="-10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Local</a:t>
            </a:r>
            <a:r>
              <a:rPr sz="1200" b="1" spc="-15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Authorities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85"/>
              </a:spcBef>
            </a:pPr>
            <a:r>
              <a:rPr sz="1200" spc="-10" dirty="0">
                <a:latin typeface="Calibri"/>
                <a:cs typeface="Calibri"/>
              </a:rPr>
              <a:t>There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two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Upper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local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authorities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within the </a:t>
            </a:r>
            <a:r>
              <a:rPr sz="1200" spc="-5" dirty="0">
                <a:latin typeface="Calibri"/>
                <a:cs typeface="Calibri"/>
              </a:rPr>
              <a:t>ICS </a:t>
            </a:r>
            <a:r>
              <a:rPr sz="1200" spc="-15" dirty="0">
                <a:latin typeface="Calibri"/>
                <a:cs typeface="Calibri"/>
              </a:rPr>
              <a:t>boundary,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Derby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City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Derbyshire </a:t>
            </a:r>
            <a:r>
              <a:rPr sz="1200" spc="-5" dirty="0">
                <a:latin typeface="Calibri"/>
                <a:cs typeface="Calibri"/>
              </a:rPr>
              <a:t>County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Council.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two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Place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Partnerships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spc="-5" dirty="0">
                <a:latin typeface="Calibri"/>
                <a:cs typeface="Calibri"/>
              </a:rPr>
              <a:t> aligned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Upper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level.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latin typeface="Calibri"/>
                <a:cs typeface="Calibri"/>
              </a:rPr>
              <a:t>Derbyshire </a:t>
            </a:r>
            <a:r>
              <a:rPr sz="1200" spc="-5" dirty="0">
                <a:latin typeface="Calibri"/>
                <a:cs typeface="Calibri"/>
              </a:rPr>
              <a:t>County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also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Borough</a:t>
            </a:r>
            <a:r>
              <a:rPr sz="1200" spc="-5" dirty="0">
                <a:latin typeface="Calibri"/>
                <a:cs typeface="Calibri"/>
              </a:rPr>
              <a:t> Councils: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dirty="0">
                <a:latin typeface="Calibri"/>
                <a:cs typeface="Calibri"/>
              </a:rPr>
              <a:t>Amber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Valley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Borough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5" dirty="0">
                <a:latin typeface="Calibri"/>
                <a:cs typeface="Calibri"/>
              </a:rPr>
              <a:t>Bolsover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District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5" dirty="0">
                <a:latin typeface="Calibri"/>
                <a:cs typeface="Calibri"/>
              </a:rPr>
              <a:t>Chesterfield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Borough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Calibri"/>
                <a:cs typeface="Calibri"/>
              </a:rPr>
              <a:t>Derbyshire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Dales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District 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Calibri"/>
                <a:cs typeface="Calibri"/>
              </a:rPr>
              <a:t>Erewash Borough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5" dirty="0">
                <a:latin typeface="Calibri"/>
                <a:cs typeface="Calibri"/>
              </a:rPr>
              <a:t>High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Peak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Borough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295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5" dirty="0">
                <a:latin typeface="Calibri"/>
                <a:cs typeface="Calibri"/>
              </a:rPr>
              <a:t>North</a:t>
            </a:r>
            <a:r>
              <a:rPr sz="1200" spc="-10" dirty="0">
                <a:latin typeface="Calibri"/>
                <a:cs typeface="Calibri"/>
              </a:rPr>
              <a:t> East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Derbyshire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District Council</a:t>
            </a:r>
            <a:endParaRPr sz="1200">
              <a:latin typeface="Calibri"/>
              <a:cs typeface="Calibri"/>
            </a:endParaRPr>
          </a:p>
          <a:p>
            <a:pPr marL="184150" indent="-172085">
              <a:lnSpc>
                <a:spcPts val="137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-5" dirty="0">
                <a:latin typeface="Calibri"/>
                <a:cs typeface="Calibri"/>
              </a:rPr>
              <a:t>South</a:t>
            </a:r>
            <a:r>
              <a:rPr sz="1200" spc="-10" dirty="0">
                <a:latin typeface="Calibri"/>
                <a:cs typeface="Calibri"/>
              </a:rPr>
              <a:t> Derbyshire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District Council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2700" marR="140335">
              <a:lnSpc>
                <a:spcPts val="1300"/>
              </a:lnSpc>
            </a:pPr>
            <a:r>
              <a:rPr sz="1200" spc="-5" dirty="0">
                <a:latin typeface="Calibri"/>
                <a:cs typeface="Calibri"/>
              </a:rPr>
              <a:t>Our </a:t>
            </a:r>
            <a:r>
              <a:rPr sz="1200" dirty="0">
                <a:latin typeface="Calibri"/>
                <a:cs typeface="Calibri"/>
              </a:rPr>
              <a:t>8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Local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Place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Alliances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(Neighbourhoods)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coterminous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council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boundaries.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majority 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15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PCNs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also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aligned.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ts val="1395"/>
              </a:lnSpc>
            </a:pPr>
            <a:r>
              <a:rPr sz="1200" spc="-5" dirty="0">
                <a:latin typeface="Calibri"/>
                <a:cs typeface="Calibri"/>
              </a:rPr>
              <a:t>CQC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ratings:</a:t>
            </a:r>
            <a:endParaRPr sz="1200">
              <a:latin typeface="Calibri"/>
              <a:cs typeface="Calibri"/>
            </a:endParaRPr>
          </a:p>
          <a:p>
            <a:pPr marL="12700" marR="499109">
              <a:lnSpc>
                <a:spcPts val="1300"/>
              </a:lnSpc>
              <a:spcBef>
                <a:spcPts val="114"/>
              </a:spcBef>
            </a:pPr>
            <a:r>
              <a:rPr sz="1200" b="1" spc="-5" dirty="0">
                <a:latin typeface="Calibri"/>
                <a:cs typeface="Calibri"/>
              </a:rPr>
              <a:t>Derbyshire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County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Council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Reports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published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once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checks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200" b="1" spc="-5" dirty="0">
                <a:latin typeface="Calibri"/>
                <a:cs typeface="Calibri"/>
              </a:rPr>
              <a:t>Derby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City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Council: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services </a:t>
            </a:r>
            <a:r>
              <a:rPr sz="1200" spc="-15" dirty="0">
                <a:latin typeface="Calibri"/>
                <a:cs typeface="Calibri"/>
              </a:rPr>
              <a:t>rated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B050"/>
                </a:solidFill>
                <a:latin typeface="Calibri"/>
                <a:cs typeface="Calibri"/>
              </a:rPr>
              <a:t>Good;</a:t>
            </a:r>
            <a:r>
              <a:rPr sz="1200" b="1" spc="28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x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C000"/>
                </a:solidFill>
                <a:latin typeface="Calibri"/>
                <a:cs typeface="Calibri"/>
              </a:rPr>
              <a:t>requires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b="1" spc="-5" dirty="0">
                <a:solidFill>
                  <a:srgbClr val="FFC000"/>
                </a:solidFill>
                <a:latin typeface="Calibri"/>
                <a:cs typeface="Calibri"/>
              </a:rPr>
              <a:t>improvement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9459" y="1428018"/>
            <a:ext cx="1971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Our</a:t>
            </a:r>
            <a:r>
              <a:rPr sz="1200" b="1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EB8"/>
                </a:solidFill>
                <a:latin typeface="Calibri"/>
                <a:cs typeface="Calibri"/>
              </a:rPr>
              <a:t>Providers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 and</a:t>
            </a:r>
            <a:r>
              <a:rPr sz="1200" b="1" spc="10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5EB8"/>
                </a:solidFill>
                <a:latin typeface="Calibri"/>
                <a:cs typeface="Calibri"/>
              </a:rPr>
              <a:t>CQC</a:t>
            </a:r>
            <a:r>
              <a:rPr sz="1200" b="1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Calibri"/>
                <a:cs typeface="Calibri"/>
              </a:rPr>
              <a:t>Ratings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10194" y="1801821"/>
          <a:ext cx="4718685" cy="459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Provider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5244" marR="362585">
                        <a:lnSpc>
                          <a:spcPct val="1071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CQC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rating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(overall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summary)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5244" marR="320675">
                        <a:lnSpc>
                          <a:spcPct val="1071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Derbyshire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Community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Health Services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NHS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Foundation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Outstanding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Derbyshire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Care NHS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Foundation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DHU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Healthcare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Outstanding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5244" marR="332105">
                        <a:lnSpc>
                          <a:spcPct val="1071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Chesterfield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Royal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NHS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Foundation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5244" marR="213360">
                        <a:lnSpc>
                          <a:spcPct val="1071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University Hospitals of Derby and Burton NHS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Foundation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East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Midlands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Ambulance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NHS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9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6137</Words>
  <Application>Microsoft Office PowerPoint</Application>
  <PresentationFormat>A4 Paper (210x297 mm)</PresentationFormat>
  <Paragraphs>600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Office Theme</vt:lpstr>
      <vt:lpstr>Joined Up Care Derbyshire Integrated Care  System (ICS) Designate Executive Directors</vt:lpstr>
      <vt:lpstr>Message From Our ICS Designate Independent Chair</vt:lpstr>
      <vt:lpstr>Message Our ICS Designate Independent Chair</vt:lpstr>
      <vt:lpstr>Message Our ICS Designate Independent Chair</vt:lpstr>
      <vt:lpstr>Joined Up Care Derbyshire (JUCD) is the Derby and Derbyshire Health &amp; Social Care  Partnership for adults and children; it is made up of providers (NHS, Local Authority and Voluntary Sector) and commissioners</vt:lpstr>
      <vt:lpstr>JUCD At A Glance</vt:lpstr>
      <vt:lpstr>Our Population</vt:lpstr>
      <vt:lpstr>PowerPoint Presentation</vt:lpstr>
      <vt:lpstr>Our Partners….We are in this together</vt:lpstr>
      <vt:lpstr>PowerPoint Presentation</vt:lpstr>
      <vt:lpstr>Progress since becoming a designated ICS in January 2021</vt:lpstr>
      <vt:lpstr>Current Interim Governance</vt:lpstr>
      <vt:lpstr>Emerging JUCD ICS Operating Model/ Design Framework</vt:lpstr>
      <vt:lpstr>JUCD Challenges and Opportunities</vt:lpstr>
      <vt:lpstr>Establishing the ICB: Considerations</vt:lpstr>
      <vt:lpstr>Other ICB Considerations</vt:lpstr>
      <vt:lpstr>ICB Functions</vt:lpstr>
      <vt:lpstr>Proposed ICB Membership</vt:lpstr>
      <vt:lpstr>ICB Board</vt:lpstr>
      <vt:lpstr>The Midlands Region</vt:lpstr>
      <vt:lpstr>Midlands Approach to ICS Development Programme</vt:lpstr>
      <vt:lpstr>Midlands Region Governance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MAHIL, Sukhi (DERBYSHIRE HEALTHCARE NHS FOUNDATION TRUST)</dc:creator>
  <cp:lastModifiedBy>Emma Pickup</cp:lastModifiedBy>
  <cp:revision>1</cp:revision>
  <dcterms:created xsi:type="dcterms:W3CDTF">2022-01-17T16:57:40Z</dcterms:created>
  <dcterms:modified xsi:type="dcterms:W3CDTF">2022-03-17T07:10:20Z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2022-01-17T00:00:00Z</vt:filetime>
  </property>
</Properties>
</file>