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872663" cy="14301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0F9"/>
    <a:srgbClr val="E8F3E1"/>
    <a:srgbClr val="F4F9F1"/>
    <a:srgbClr val="DAE9F6"/>
    <a:srgbClr val="D4E5F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6101" autoAdjust="0"/>
  </p:normalViewPr>
  <p:slideViewPr>
    <p:cSldViewPr snapToGrid="0">
      <p:cViewPr varScale="1">
        <p:scale>
          <a:sx n="68" d="100"/>
          <a:sy n="68" d="100"/>
        </p:scale>
        <p:origin x="131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230" cy="717504"/>
          </a:xfrm>
          <a:prstGeom prst="rect">
            <a:avLst/>
          </a:prstGeom>
        </p:spPr>
        <p:txBody>
          <a:bodyPr vert="horz" lIns="132597" tIns="66299" rIns="132597" bIns="66299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1128" y="0"/>
            <a:ext cx="4279230" cy="717504"/>
          </a:xfrm>
          <a:prstGeom prst="rect">
            <a:avLst/>
          </a:prstGeom>
        </p:spPr>
        <p:txBody>
          <a:bodyPr vert="horz" lIns="132597" tIns="66299" rIns="132597" bIns="66299" rtlCol="0"/>
          <a:lstStyle>
            <a:lvl1pPr algn="r">
              <a:defRPr sz="1700"/>
            </a:lvl1pPr>
          </a:lstStyle>
          <a:p>
            <a:fld id="{73C14564-71A1-4B9E-A879-C46A9600B0CB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1787525"/>
            <a:ext cx="8580437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597" tIns="66299" rIns="132597" bIns="6629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806" y="6882981"/>
            <a:ext cx="7899053" cy="5631946"/>
          </a:xfrm>
          <a:prstGeom prst="rect">
            <a:avLst/>
          </a:prstGeom>
        </p:spPr>
        <p:txBody>
          <a:bodyPr vert="horz" lIns="132597" tIns="66299" rIns="132597" bIns="6629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84"/>
            <a:ext cx="4279230" cy="717504"/>
          </a:xfrm>
          <a:prstGeom prst="rect">
            <a:avLst/>
          </a:prstGeom>
        </p:spPr>
        <p:txBody>
          <a:bodyPr vert="horz" lIns="132597" tIns="66299" rIns="132597" bIns="66299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1128" y="13584284"/>
            <a:ext cx="4279230" cy="717504"/>
          </a:xfrm>
          <a:prstGeom prst="rect">
            <a:avLst/>
          </a:prstGeom>
        </p:spPr>
        <p:txBody>
          <a:bodyPr vert="horz" lIns="132597" tIns="66299" rIns="132597" bIns="66299" rtlCol="0" anchor="b"/>
          <a:lstStyle>
            <a:lvl1pPr algn="r">
              <a:defRPr sz="1700"/>
            </a:lvl1pPr>
          </a:lstStyle>
          <a:p>
            <a:fld id="{E2C40AE9-05FF-4615-8C4E-BCF5A0E7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0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58F4-26C9-4205-BACD-639D0DBA2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87805-EFFC-4E6A-848B-FD8A86D71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2F39D-28DC-488B-B1E9-9A5BE0E7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E2EAB-5C45-4070-A373-DA8CCE6C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7E8D3-D68F-4E89-83D5-29437D894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2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E6CB-1C88-434C-9CE7-5ADF2EC9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38347-0039-4EF9-9F7B-B4CAA78E5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33C18-37BD-4CDC-A659-948A470A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2775D-C448-4585-9101-BB786CBF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6D4CE-75E2-4ADA-B30C-B26C8478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7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7543DD-7C3F-4397-96D8-20F05EF4B3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823A7-809A-4732-9AA7-9C9479630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C0656-9ACB-4D08-8837-D224352C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95587-B1D3-4EDA-B81B-720A195FA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D7166-9901-4378-92B3-6C2A9435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87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B1E6-0D8E-4A64-BB3D-E04667E33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EFD6E-7030-4E30-ADFB-565A92FD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91101-C3E0-43ED-A4F4-8CC74E354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361A2-F8E6-4A17-A51C-A1F90FF7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F365F-FB06-44AF-A833-89792CD4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15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58143-8E65-4711-BB44-C21D352DC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81AE1-C3F4-4140-ACA2-BE44CDEE0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AC4D0-8D67-4722-BB8E-E9CCBB69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7B070-EF5E-432A-972F-7F43C4C5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9150-1C3F-4CCC-8263-6A5B46F22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23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F93EF-1D8A-41E9-81F0-056EF3023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EE62E-8061-40B4-B861-C4A40BDC0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04039-5D2D-4BE7-B39C-7B390F7AD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8D671-AC05-4CC0-A4C4-402679F6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84FD6-7D7E-4FFF-884E-6D81F8EA6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D69CC-B6C9-4BA5-9BA2-2F3442755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15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4AE56-92AC-476D-BC2C-8EC792C9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6023C-BEFB-4344-99FB-5F4AFDB9A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9D640-0CF1-4102-A93F-503FFB155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77BAB-85D1-4F29-BAA0-5D5F0B407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00D59-78D7-4BF5-BAE7-D8C363B7B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6ED95-E31B-408C-B39F-CE43BAB61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5D0B3E-14FB-416C-8484-4C8EC153D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C79165-AC24-413E-944C-0D5DB9AA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62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CA394-BB94-44D1-A84F-21F11BA8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2AB96-BA28-4F06-A54E-C0C81CF2B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2933A9-53A0-4DC5-8478-8D2D4AE9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BEEC6C-5548-42E6-B16E-985A3748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1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ACCD15-F207-4666-B228-4CF5221D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2B1DD8-9F48-48B7-A8F4-EDC9A4C17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751A0-1D82-4B8D-B478-3B9062EBF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6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6C66B-AEFC-4625-9849-46282E5B9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1B9D5-CAC5-4515-BD36-F1A9D5B1E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56BBC-2AF6-43BA-A742-A2542A926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6A7CF-E0D6-45F8-B62E-720D2D2EC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54678-3646-4A5F-A1B8-943E5293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5A537-2181-4A44-B043-7EFF4E967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1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4827F-ED1C-4B0E-8DCF-E1AF51426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6E9FA6-74AB-418E-B335-9A2DE8D2D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FCC65-92F1-49CA-A850-2B5438D15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7FFA1-5E8C-4CDE-A3B1-53561416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25561-A70A-48A1-BBB4-A36C03E1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89D58-741A-45DB-B93C-ED0C007C5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16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4F55A-8B87-4D56-9EE4-BD8344658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1A2BF-7D90-410C-98D2-362E5F21A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82DE8-EBCF-4723-BC9D-9A49612B5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1534-E028-4EAF-A097-C343CE1D194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544E8-3683-466B-8DBF-E55D06832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6211B-B082-42CB-8890-0586FD23A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5ED47-F65E-49C4-85AF-5FFAEDE5D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18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F9EF993-0261-43C9-B8C3-23B3990C4F82}"/>
              </a:ext>
            </a:extLst>
          </p:cNvPr>
          <p:cNvCxnSpPr>
            <a:cxnSpLocks/>
          </p:cNvCxnSpPr>
          <p:nvPr/>
        </p:nvCxnSpPr>
        <p:spPr>
          <a:xfrm>
            <a:off x="1149228" y="664149"/>
            <a:ext cx="0" cy="374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CB1B8F38-93ED-41A3-83CD-F8F0A9E816D1}"/>
              </a:ext>
            </a:extLst>
          </p:cNvPr>
          <p:cNvCxnSpPr>
            <a:cxnSpLocks/>
          </p:cNvCxnSpPr>
          <p:nvPr/>
        </p:nvCxnSpPr>
        <p:spPr>
          <a:xfrm>
            <a:off x="1148604" y="679205"/>
            <a:ext cx="46742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60AF75F-DE57-42B4-8779-F1521DECC8BA}"/>
              </a:ext>
            </a:extLst>
          </p:cNvPr>
          <p:cNvCxnSpPr>
            <a:cxnSpLocks/>
          </p:cNvCxnSpPr>
          <p:nvPr/>
        </p:nvCxnSpPr>
        <p:spPr>
          <a:xfrm flipV="1">
            <a:off x="2209282" y="1390519"/>
            <a:ext cx="6750961" cy="18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894761D-B46A-44B0-8759-A1822055FDA6}"/>
              </a:ext>
            </a:extLst>
          </p:cNvPr>
          <p:cNvCxnSpPr>
            <a:cxnSpLocks/>
            <a:endCxn id="68" idx="0"/>
          </p:cNvCxnSpPr>
          <p:nvPr/>
        </p:nvCxnSpPr>
        <p:spPr>
          <a:xfrm>
            <a:off x="2217637" y="1390519"/>
            <a:ext cx="7277" cy="874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8BDE7FC-2024-4746-AF93-CA5CBD448C9D}"/>
              </a:ext>
            </a:extLst>
          </p:cNvPr>
          <p:cNvCxnSpPr>
            <a:cxnSpLocks/>
          </p:cNvCxnSpPr>
          <p:nvPr/>
        </p:nvCxnSpPr>
        <p:spPr>
          <a:xfrm flipH="1" flipV="1">
            <a:off x="3315861" y="1390519"/>
            <a:ext cx="17501" cy="22583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1059B8B-BCD0-4B9C-896D-24B07ED522AC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4441236" y="1390519"/>
            <a:ext cx="1907" cy="8864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0B43804-3AE6-4CD0-82E7-7B8F2A32AD53}"/>
              </a:ext>
            </a:extLst>
          </p:cNvPr>
          <p:cNvCxnSpPr>
            <a:cxnSpLocks/>
            <a:stCxn id="23" idx="0"/>
          </p:cNvCxnSpPr>
          <p:nvPr/>
        </p:nvCxnSpPr>
        <p:spPr>
          <a:xfrm flipH="1" flipV="1">
            <a:off x="5562338" y="1390519"/>
            <a:ext cx="1828" cy="878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1D77FD3-6D69-4817-8871-CC937DF525E7}"/>
              </a:ext>
            </a:extLst>
          </p:cNvPr>
          <p:cNvCxnSpPr>
            <a:cxnSpLocks/>
            <a:stCxn id="21" idx="0"/>
          </p:cNvCxnSpPr>
          <p:nvPr/>
        </p:nvCxnSpPr>
        <p:spPr>
          <a:xfrm flipH="1" flipV="1">
            <a:off x="6692459" y="1390519"/>
            <a:ext cx="940" cy="8763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9F97BD6-E81D-4209-9C14-131E669F45BC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7815610" y="1390519"/>
            <a:ext cx="16018" cy="8864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0C8B8E5-C654-41D1-855B-C087E5CF84F3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8960243" y="1390519"/>
            <a:ext cx="9614" cy="8689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0ED5D771-A447-4A62-B1B9-D7D265B40BAC}"/>
              </a:ext>
            </a:extLst>
          </p:cNvPr>
          <p:cNvCxnSpPr>
            <a:cxnSpLocks/>
          </p:cNvCxnSpPr>
          <p:nvPr/>
        </p:nvCxnSpPr>
        <p:spPr>
          <a:xfrm flipH="1">
            <a:off x="1042471" y="3643099"/>
            <a:ext cx="2397485" cy="57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EB8074F5-5E1A-44CE-BA78-F5F014535665}"/>
              </a:ext>
            </a:extLst>
          </p:cNvPr>
          <p:cNvCxnSpPr>
            <a:cxnSpLocks/>
            <a:endCxn id="88" idx="0"/>
          </p:cNvCxnSpPr>
          <p:nvPr/>
        </p:nvCxnSpPr>
        <p:spPr>
          <a:xfrm>
            <a:off x="1042471" y="3648892"/>
            <a:ext cx="0" cy="116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622B429-CDBC-432F-86F6-472EC1F3D68C}"/>
              </a:ext>
            </a:extLst>
          </p:cNvPr>
          <p:cNvCxnSpPr>
            <a:cxnSpLocks/>
          </p:cNvCxnSpPr>
          <p:nvPr/>
        </p:nvCxnSpPr>
        <p:spPr>
          <a:xfrm>
            <a:off x="3439956" y="3643099"/>
            <a:ext cx="0" cy="1226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41334AAE-64F8-4770-971C-74A3FEA52E81}"/>
              </a:ext>
            </a:extLst>
          </p:cNvPr>
          <p:cNvCxnSpPr>
            <a:cxnSpLocks/>
          </p:cNvCxnSpPr>
          <p:nvPr/>
        </p:nvCxnSpPr>
        <p:spPr>
          <a:xfrm>
            <a:off x="4423136" y="3704427"/>
            <a:ext cx="68309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99EF2547-4FAD-4474-9055-B98186366243}"/>
              </a:ext>
            </a:extLst>
          </p:cNvPr>
          <p:cNvCxnSpPr>
            <a:stCxn id="25" idx="2"/>
          </p:cNvCxnSpPr>
          <p:nvPr/>
        </p:nvCxnSpPr>
        <p:spPr>
          <a:xfrm>
            <a:off x="8969857" y="2799510"/>
            <a:ext cx="0" cy="90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79D19984-66B0-4EA0-958B-8FBB56F611E6}"/>
              </a:ext>
            </a:extLst>
          </p:cNvPr>
          <p:cNvCxnSpPr>
            <a:endCxn id="38" idx="0"/>
          </p:cNvCxnSpPr>
          <p:nvPr/>
        </p:nvCxnSpPr>
        <p:spPr>
          <a:xfrm>
            <a:off x="4423136" y="3704427"/>
            <a:ext cx="17607" cy="2178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EB3875C-8A72-4C31-AA26-6E90081FFA4F}"/>
              </a:ext>
            </a:extLst>
          </p:cNvPr>
          <p:cNvCxnSpPr>
            <a:stCxn id="34" idx="0"/>
          </p:cNvCxnSpPr>
          <p:nvPr/>
        </p:nvCxnSpPr>
        <p:spPr>
          <a:xfrm flipH="1" flipV="1">
            <a:off x="5269230" y="3705626"/>
            <a:ext cx="6823" cy="21959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3C70B606-80C7-4B0D-8C22-DAD5E5E7EA2B}"/>
              </a:ext>
            </a:extLst>
          </p:cNvPr>
          <p:cNvCxnSpPr>
            <a:stCxn id="69" idx="0"/>
          </p:cNvCxnSpPr>
          <p:nvPr/>
        </p:nvCxnSpPr>
        <p:spPr>
          <a:xfrm flipV="1">
            <a:off x="6170076" y="3704427"/>
            <a:ext cx="5160" cy="21679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45781B5-BD6A-4BEF-846F-5F0781C914CE}"/>
              </a:ext>
            </a:extLst>
          </p:cNvPr>
          <p:cNvCxnSpPr>
            <a:stCxn id="73" idx="0"/>
          </p:cNvCxnSpPr>
          <p:nvPr/>
        </p:nvCxnSpPr>
        <p:spPr>
          <a:xfrm flipH="1" flipV="1">
            <a:off x="7030623" y="3702548"/>
            <a:ext cx="589" cy="2180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EA03C42A-0C85-4411-B5EB-90460F45D0C6}"/>
              </a:ext>
            </a:extLst>
          </p:cNvPr>
          <p:cNvCxnSpPr>
            <a:stCxn id="42" idx="0"/>
          </p:cNvCxnSpPr>
          <p:nvPr/>
        </p:nvCxnSpPr>
        <p:spPr>
          <a:xfrm flipH="1" flipV="1">
            <a:off x="7833549" y="3704427"/>
            <a:ext cx="20229" cy="2178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5C0EE93-76EB-4050-83FC-F406065914A1}"/>
              </a:ext>
            </a:extLst>
          </p:cNvPr>
          <p:cNvCxnSpPr>
            <a:stCxn id="46" idx="0"/>
          </p:cNvCxnSpPr>
          <p:nvPr/>
        </p:nvCxnSpPr>
        <p:spPr>
          <a:xfrm flipH="1" flipV="1">
            <a:off x="8688114" y="3712589"/>
            <a:ext cx="12992" cy="21706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FF6F368-1136-4320-8901-9BB58CFB4D41}"/>
              </a:ext>
            </a:extLst>
          </p:cNvPr>
          <p:cNvCxnSpPr>
            <a:stCxn id="51" idx="0"/>
          </p:cNvCxnSpPr>
          <p:nvPr/>
        </p:nvCxnSpPr>
        <p:spPr>
          <a:xfrm flipH="1" flipV="1">
            <a:off x="9536184" y="3712647"/>
            <a:ext cx="6496" cy="2178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DFAB293A-8B51-4D5E-BD0E-89CC7C19E738}"/>
              </a:ext>
            </a:extLst>
          </p:cNvPr>
          <p:cNvCxnSpPr>
            <a:stCxn id="100" idx="0"/>
          </p:cNvCxnSpPr>
          <p:nvPr/>
        </p:nvCxnSpPr>
        <p:spPr>
          <a:xfrm flipH="1" flipV="1">
            <a:off x="10384254" y="3712589"/>
            <a:ext cx="21553" cy="2178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74DD8249-DF38-4A59-A56C-BCD7A29EDE41}"/>
              </a:ext>
            </a:extLst>
          </p:cNvPr>
          <p:cNvCxnSpPr>
            <a:stCxn id="102" idx="0"/>
          </p:cNvCxnSpPr>
          <p:nvPr/>
        </p:nvCxnSpPr>
        <p:spPr>
          <a:xfrm flipH="1" flipV="1">
            <a:off x="11254099" y="3696208"/>
            <a:ext cx="14835" cy="16022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AutoShape 70">
            <a:extLst>
              <a:ext uri="{FF2B5EF4-FFF2-40B4-BE49-F238E27FC236}">
                <a16:creationId xmlns:a16="http://schemas.microsoft.com/office/drawing/2014/main" id="{9D11F7F3-C3EF-461B-A9FA-E38493C70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692" y="1591943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Allister Grant</a:t>
            </a: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Medical Director</a:t>
            </a:r>
          </a:p>
        </p:txBody>
      </p:sp>
      <p:sp>
        <p:nvSpPr>
          <p:cNvPr id="7" name="AutoShape 70">
            <a:extLst>
              <a:ext uri="{FF2B5EF4-FFF2-40B4-BE49-F238E27FC236}">
                <a16:creationId xmlns:a16="http://schemas.microsoft.com/office/drawing/2014/main" id="{9AD77277-2CAA-4E82-9F87-A8288A993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65" y="1056094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Kim O’Keeffe</a:t>
            </a: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Deputy CEO, Joint Director of Nursing, Midwifery &amp; AHPs</a:t>
            </a:r>
          </a:p>
        </p:txBody>
      </p:sp>
      <p:sp>
        <p:nvSpPr>
          <p:cNvPr id="18" name="AutoShape 70">
            <a:extLst>
              <a:ext uri="{FF2B5EF4-FFF2-40B4-BE49-F238E27FC236}">
                <a16:creationId xmlns:a16="http://schemas.microsoft.com/office/drawing/2014/main" id="{35E4BF1B-8701-458A-9406-4A5C23E9E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143" y="2276929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Ian Dean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Deputy Director of Finance</a:t>
            </a:r>
          </a:p>
        </p:txBody>
      </p:sp>
      <p:sp>
        <p:nvSpPr>
          <p:cNvPr id="20" name="AutoShape 70">
            <a:extLst>
              <a:ext uri="{FF2B5EF4-FFF2-40B4-BE49-F238E27FC236}">
                <a16:creationId xmlns:a16="http://schemas.microsoft.com/office/drawing/2014/main" id="{A58737B1-7A22-4D8D-A3D3-09F647FEC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236" y="1591943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Karl Simkins</a:t>
            </a: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Director of Finance</a:t>
            </a:r>
          </a:p>
        </p:txBody>
      </p:sp>
      <p:sp>
        <p:nvSpPr>
          <p:cNvPr id="21" name="AutoShape 70">
            <a:extLst>
              <a:ext uri="{FF2B5EF4-FFF2-40B4-BE49-F238E27FC236}">
                <a16:creationId xmlns:a16="http://schemas.microsoft.com/office/drawing/2014/main" id="{200DC2F9-72FB-41E2-AE58-0D1CFF9FA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399" y="2266888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Ella </a:t>
            </a:r>
            <a:r>
              <a:rPr lang="en-GB" altLang="en-US" sz="600" b="1" dirty="0" err="1">
                <a:solidFill>
                  <a:schemeClr val="tx1"/>
                </a:solidFill>
                <a:latin typeface="Arial" charset="0"/>
              </a:rPr>
              <a:t>Stracey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Deputy Director of Strategy &amp; Performance </a:t>
            </a:r>
          </a:p>
        </p:txBody>
      </p:sp>
      <p:sp>
        <p:nvSpPr>
          <p:cNvPr id="22" name="AutoShape 70">
            <a:extLst>
              <a:ext uri="{FF2B5EF4-FFF2-40B4-BE49-F238E27FC236}">
                <a16:creationId xmlns:a16="http://schemas.microsoft.com/office/drawing/2014/main" id="{11360C58-692E-47E3-A965-1E05BCBDD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6552" y="1595952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Thom Lafferty</a:t>
            </a: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Director of Strategy &amp; Performance</a:t>
            </a:r>
          </a:p>
        </p:txBody>
      </p:sp>
      <p:sp>
        <p:nvSpPr>
          <p:cNvPr id="23" name="AutoShape 70">
            <a:extLst>
              <a:ext uri="{FF2B5EF4-FFF2-40B4-BE49-F238E27FC236}">
                <a16:creationId xmlns:a16="http://schemas.microsoft.com/office/drawing/2014/main" id="{4400EF86-955C-4889-AB1F-72CD21BAF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166" y="2268767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Paul Hargreaves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Deputy Chief People Officer</a:t>
            </a:r>
          </a:p>
        </p:txBody>
      </p:sp>
      <p:sp>
        <p:nvSpPr>
          <p:cNvPr id="24" name="AutoShape 70">
            <a:extLst>
              <a:ext uri="{FF2B5EF4-FFF2-40B4-BE49-F238E27FC236}">
                <a16:creationId xmlns:a16="http://schemas.microsoft.com/office/drawing/2014/main" id="{D286C0A0-4E9D-4D82-AE09-7786334E8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166" y="1588956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Alison </a:t>
            </a:r>
            <a:r>
              <a:rPr lang="en-GB" altLang="en-US" sz="600" b="1" dirty="0" err="1">
                <a:solidFill>
                  <a:schemeClr val="bg1"/>
                </a:solidFill>
                <a:latin typeface="Arial" charset="0"/>
              </a:rPr>
              <a:t>Thorne-Henderson</a:t>
            </a:r>
            <a:endParaRPr lang="en-GB" altLang="en-US" sz="600" b="1" dirty="0">
              <a:solidFill>
                <a:schemeClr val="bg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Interim Chief People Officer</a:t>
            </a:r>
          </a:p>
        </p:txBody>
      </p:sp>
      <p:sp>
        <p:nvSpPr>
          <p:cNvPr id="25" name="AutoShape 70">
            <a:extLst>
              <a:ext uri="{FF2B5EF4-FFF2-40B4-BE49-F238E27FC236}">
                <a16:creationId xmlns:a16="http://schemas.microsoft.com/office/drawing/2014/main" id="{6FE736A5-38E1-42C0-8BF6-F066AC59F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857" y="2259510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>
                <a:solidFill>
                  <a:schemeClr val="tx1"/>
                </a:solidFill>
                <a:latin typeface="Arial" charset="0"/>
              </a:rPr>
              <a:t>Vacant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Deputy Director of Operations</a:t>
            </a:r>
          </a:p>
        </p:txBody>
      </p:sp>
      <p:sp>
        <p:nvSpPr>
          <p:cNvPr id="26" name="AutoShape 70">
            <a:extLst>
              <a:ext uri="{FF2B5EF4-FFF2-40B4-BE49-F238E27FC236}">
                <a16:creationId xmlns:a16="http://schemas.microsoft.com/office/drawing/2014/main" id="{B1C6474C-12E6-460C-BD67-70B2F951D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026" y="1590744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Robin Jones</a:t>
            </a: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Interim Chief Operating Officer</a:t>
            </a:r>
          </a:p>
        </p:txBody>
      </p:sp>
      <p:sp>
        <p:nvSpPr>
          <p:cNvPr id="27" name="AutoShape 70">
            <a:extLst>
              <a:ext uri="{FF2B5EF4-FFF2-40B4-BE49-F238E27FC236}">
                <a16:creationId xmlns:a16="http://schemas.microsoft.com/office/drawing/2014/main" id="{087F3B17-3AB0-45BB-BF79-8210ABE71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1628" y="2276929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Liz Evans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Deputy Chief Information Officer</a:t>
            </a:r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28" name="AutoShape 70">
            <a:extLst>
              <a:ext uri="{FF2B5EF4-FFF2-40B4-BE49-F238E27FC236}">
                <a16:creationId xmlns:a16="http://schemas.microsoft.com/office/drawing/2014/main" id="{23C57819-DEFF-4D93-BDD5-BFA3D06F5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5610" y="1588201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 err="1">
                <a:solidFill>
                  <a:schemeClr val="bg1"/>
                </a:solidFill>
                <a:latin typeface="Arial" charset="0"/>
              </a:rPr>
              <a:t>Kelvyn</a:t>
            </a:r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altLang="en-US" sz="600" b="1" dirty="0" err="1">
                <a:solidFill>
                  <a:schemeClr val="bg1"/>
                </a:solidFill>
                <a:latin typeface="Arial" charset="0"/>
              </a:rPr>
              <a:t>Hipperson</a:t>
            </a:r>
            <a:endParaRPr lang="en-GB" altLang="en-US" sz="600" b="1" dirty="0">
              <a:solidFill>
                <a:schemeClr val="bg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Chief Information Officer </a:t>
            </a:r>
          </a:p>
        </p:txBody>
      </p:sp>
      <p:sp>
        <p:nvSpPr>
          <p:cNvPr id="29" name="AutoShape 70">
            <a:extLst>
              <a:ext uri="{FF2B5EF4-FFF2-40B4-BE49-F238E27FC236}">
                <a16:creationId xmlns:a16="http://schemas.microsoft.com/office/drawing/2014/main" id="{8C91D069-65E9-4F2C-8CB2-DEE2EA755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3650" y="1591943"/>
            <a:ext cx="1080000" cy="540000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Bernadette George</a:t>
            </a: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Director of Integrated Governance</a:t>
            </a:r>
          </a:p>
        </p:txBody>
      </p:sp>
      <p:sp>
        <p:nvSpPr>
          <p:cNvPr id="30" name="AutoShape 70">
            <a:extLst>
              <a:ext uri="{FF2B5EF4-FFF2-40B4-BE49-F238E27FC236}">
                <a16:creationId xmlns:a16="http://schemas.microsoft.com/office/drawing/2014/main" id="{967E70CF-2A49-41E4-A3D5-866626A5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650" y="2264829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Louise Dickinson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Deputy </a:t>
            </a:r>
            <a:r>
              <a:rPr lang="en-GB" altLang="en-US" sz="600" dirty="0">
                <a:latin typeface="Arial" charset="0"/>
              </a:rPr>
              <a:t>Director of Nursing, Midwifery &amp; AHPs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1" name="AutoShape 70">
            <a:extLst>
              <a:ext uri="{FF2B5EF4-FFF2-40B4-BE49-F238E27FC236}">
                <a16:creationId xmlns:a16="http://schemas.microsoft.com/office/drawing/2014/main" id="{7A09F6A9-A120-41A9-BF0D-7ADBFD403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858" y="409205"/>
            <a:ext cx="1080000" cy="540000"/>
          </a:xfrm>
          <a:prstGeom prst="flowChartAlternateProcess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bg1"/>
                </a:solidFill>
                <a:latin typeface="Arial" charset="0"/>
              </a:rPr>
              <a:t>Steve Williamson</a:t>
            </a:r>
          </a:p>
          <a:p>
            <a:pPr algn="ctr" hangingPunct="1"/>
            <a:r>
              <a:rPr lang="en-GB" altLang="en-US" sz="600" dirty="0">
                <a:solidFill>
                  <a:schemeClr val="bg1"/>
                </a:solidFill>
                <a:latin typeface="Arial" charset="0"/>
              </a:rPr>
              <a:t>Chief Executive </a:t>
            </a:r>
          </a:p>
        </p:txBody>
      </p:sp>
      <p:sp>
        <p:nvSpPr>
          <p:cNvPr id="32" name="AutoShape 70">
            <a:extLst>
              <a:ext uri="{FF2B5EF4-FFF2-40B4-BE49-F238E27FC236}">
                <a16:creationId xmlns:a16="http://schemas.microsoft.com/office/drawing/2014/main" id="{033B0B2F-94C1-4B43-900A-8D1828019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178" y="2281078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Gill Derrick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Deputy Medical Director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497D805-E9AC-4D03-B42B-CDE572A4C428}"/>
              </a:ext>
            </a:extLst>
          </p:cNvPr>
          <p:cNvSpPr txBox="1"/>
          <p:nvPr/>
        </p:nvSpPr>
        <p:spPr>
          <a:xfrm>
            <a:off x="8284889" y="316227"/>
            <a:ext cx="3779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RCHT Senior Leadership</a:t>
            </a:r>
          </a:p>
        </p:txBody>
      </p:sp>
      <p:sp>
        <p:nvSpPr>
          <p:cNvPr id="34" name="AutoShape 70">
            <a:extLst>
              <a:ext uri="{FF2B5EF4-FFF2-40B4-BE49-F238E27FC236}">
                <a16:creationId xmlns:a16="http://schemas.microsoft.com/office/drawing/2014/main" id="{0C463258-AFE7-451C-9580-FEB0688C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053" y="5901587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Claire Blake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Head of Nursing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" name="AutoShape 70">
            <a:extLst>
              <a:ext uri="{FF2B5EF4-FFF2-40B4-BE49-F238E27FC236}">
                <a16:creationId xmlns:a16="http://schemas.microsoft.com/office/drawing/2014/main" id="{756F5CC5-DF83-48A3-8A7A-E0347AED5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94" y="5308314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Doug Riley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General Manager</a:t>
            </a:r>
          </a:p>
        </p:txBody>
      </p:sp>
      <p:sp>
        <p:nvSpPr>
          <p:cNvPr id="36" name="AutoShape 70">
            <a:extLst>
              <a:ext uri="{FF2B5EF4-FFF2-40B4-BE49-F238E27FC236}">
                <a16:creationId xmlns:a16="http://schemas.microsoft.com/office/drawing/2014/main" id="{8FD32DA6-4BC0-472D-8FA0-9C4914AD9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94" y="4712240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Thys </a:t>
            </a:r>
            <a:r>
              <a:rPr lang="en-GB" altLang="en-US" sz="600" b="1" dirty="0" err="1">
                <a:latin typeface="Arial" charset="0"/>
              </a:rPr>
              <a:t>Debeer</a:t>
            </a:r>
            <a:endParaRPr lang="en-GB" altLang="en-US" sz="600" b="1" dirty="0">
              <a:latin typeface="Arial" charset="0"/>
            </a:endParaRPr>
          </a:p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Russell Evans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Joint Clinical Directors</a:t>
            </a:r>
          </a:p>
        </p:txBody>
      </p:sp>
      <p:sp>
        <p:nvSpPr>
          <p:cNvPr id="37" name="AutoShape 70">
            <a:extLst>
              <a:ext uri="{FF2B5EF4-FFF2-40B4-BE49-F238E27FC236}">
                <a16:creationId xmlns:a16="http://schemas.microsoft.com/office/drawing/2014/main" id="{84795DE6-EB40-49CF-A2F8-D5EE1E43A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094" y="4028609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Anaesthetics, Critical Care &amp; Theatres Care Group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" name="AutoShape 70">
            <a:extLst>
              <a:ext uri="{FF2B5EF4-FFF2-40B4-BE49-F238E27FC236}">
                <a16:creationId xmlns:a16="http://schemas.microsoft.com/office/drawing/2014/main" id="{0A251C46-1D4D-4BC1-9A77-B9C27390C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3743" y="5883234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Sarah Rattigan</a:t>
            </a:r>
          </a:p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J</a:t>
            </a:r>
            <a:r>
              <a:rPr lang="en-GB" altLang="en-US" sz="600" b="1" dirty="0">
                <a:latin typeface="Arial" charset="0"/>
              </a:rPr>
              <a:t>ane </a:t>
            </a:r>
            <a:r>
              <a:rPr lang="en-GB" altLang="en-US" sz="600" b="1" dirty="0" err="1">
                <a:latin typeface="Arial" charset="0"/>
              </a:rPr>
              <a:t>Urben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Head of Nursing</a:t>
            </a:r>
          </a:p>
        </p:txBody>
      </p:sp>
      <p:sp>
        <p:nvSpPr>
          <p:cNvPr id="39" name="AutoShape 70">
            <a:extLst>
              <a:ext uri="{FF2B5EF4-FFF2-40B4-BE49-F238E27FC236}">
                <a16:creationId xmlns:a16="http://schemas.microsoft.com/office/drawing/2014/main" id="{40BEF864-5486-4A19-A8B3-179EED38E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3766" y="5313506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Mary </a:t>
            </a:r>
            <a:r>
              <a:rPr lang="en-GB" altLang="en-US" sz="600" b="1" dirty="0" err="1">
                <a:solidFill>
                  <a:schemeClr val="tx1"/>
                </a:solidFill>
                <a:latin typeface="Arial" charset="0"/>
              </a:rPr>
              <a:t>Baulch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General Manager</a:t>
            </a:r>
          </a:p>
        </p:txBody>
      </p:sp>
      <p:sp>
        <p:nvSpPr>
          <p:cNvPr id="40" name="AutoShape 70">
            <a:extLst>
              <a:ext uri="{FF2B5EF4-FFF2-40B4-BE49-F238E27FC236}">
                <a16:creationId xmlns:a16="http://schemas.microsoft.com/office/drawing/2014/main" id="{3CFA8BC9-E818-41F9-9225-D06F04091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776" y="4712240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Tom Smith-Walker</a:t>
            </a:r>
          </a:p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Jon Clark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Joint Clinical Directors</a:t>
            </a:r>
          </a:p>
        </p:txBody>
      </p:sp>
      <p:sp>
        <p:nvSpPr>
          <p:cNvPr id="41" name="AutoShape 70">
            <a:extLst>
              <a:ext uri="{FF2B5EF4-FFF2-40B4-BE49-F238E27FC236}">
                <a16:creationId xmlns:a16="http://schemas.microsoft.com/office/drawing/2014/main" id="{332B7B2F-0014-4807-BD4F-1BA391B3D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6136" y="4028609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Women, Children &amp; HIV Services Care Group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" name="AutoShape 70">
            <a:extLst>
              <a:ext uri="{FF2B5EF4-FFF2-40B4-BE49-F238E27FC236}">
                <a16:creationId xmlns:a16="http://schemas.microsoft.com/office/drawing/2014/main" id="{5FBAC44A-8DFA-46A9-A965-E352AD4A7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778" y="5883234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Jemma Moore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latin typeface="Arial" charset="0"/>
              </a:rPr>
              <a:t>Head of AHP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" name="AutoShape 70">
            <a:extLst>
              <a:ext uri="{FF2B5EF4-FFF2-40B4-BE49-F238E27FC236}">
                <a16:creationId xmlns:a16="http://schemas.microsoft.com/office/drawing/2014/main" id="{B04F3110-E224-466E-988C-31F89243C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778" y="5313506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Richard </a:t>
            </a:r>
            <a:r>
              <a:rPr lang="en-GB" altLang="en-US" sz="600" b="1" dirty="0" err="1">
                <a:latin typeface="Arial" charset="0"/>
              </a:rPr>
              <a:t>Andrezejuk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General Manager</a:t>
            </a:r>
          </a:p>
        </p:txBody>
      </p:sp>
      <p:sp>
        <p:nvSpPr>
          <p:cNvPr id="44" name="AutoShape 70">
            <a:extLst>
              <a:ext uri="{FF2B5EF4-FFF2-40B4-BE49-F238E27FC236}">
                <a16:creationId xmlns:a16="http://schemas.microsoft.com/office/drawing/2014/main" id="{4388EA8F-692A-4765-8D32-F010920D9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778" y="4710272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Hannah Falvey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Clinical Director</a:t>
            </a:r>
          </a:p>
        </p:txBody>
      </p:sp>
      <p:sp>
        <p:nvSpPr>
          <p:cNvPr id="45" name="AutoShape 70">
            <a:extLst>
              <a:ext uri="{FF2B5EF4-FFF2-40B4-BE49-F238E27FC236}">
                <a16:creationId xmlns:a16="http://schemas.microsoft.com/office/drawing/2014/main" id="{B8237457-E3CC-4B64-9977-FF7982A7A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8610" y="4023656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Clinical Support Care Group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6" name="AutoShape 70">
            <a:extLst>
              <a:ext uri="{FF2B5EF4-FFF2-40B4-BE49-F238E27FC236}">
                <a16:creationId xmlns:a16="http://schemas.microsoft.com/office/drawing/2014/main" id="{F1A3CFE2-1C0A-4E2E-A2F3-C4A5A716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106" y="5883234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Ian Moyle-Browning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Head of Nursing</a:t>
            </a:r>
          </a:p>
        </p:txBody>
      </p:sp>
      <p:sp>
        <p:nvSpPr>
          <p:cNvPr id="47" name="AutoShape 70">
            <a:extLst>
              <a:ext uri="{FF2B5EF4-FFF2-40B4-BE49-F238E27FC236}">
                <a16:creationId xmlns:a16="http://schemas.microsoft.com/office/drawing/2014/main" id="{C5C62F65-484B-469D-BB81-91B59470F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106" y="5298467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Ro</a:t>
            </a:r>
            <a:r>
              <a:rPr lang="en-GB" altLang="en-US" sz="600" b="1" dirty="0">
                <a:latin typeface="Arial" charset="0"/>
              </a:rPr>
              <a:t>z Davies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latin typeface="Arial" charset="0"/>
              </a:rPr>
              <a:t>General Manager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8" name="AutoShape 70">
            <a:extLst>
              <a:ext uri="{FF2B5EF4-FFF2-40B4-BE49-F238E27FC236}">
                <a16:creationId xmlns:a16="http://schemas.microsoft.com/office/drawing/2014/main" id="{BF6B5077-31BB-49F7-A165-8077F09DE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4993" y="4710272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Liz Farrington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Clinical Director</a:t>
            </a:r>
          </a:p>
        </p:txBody>
      </p:sp>
      <p:sp>
        <p:nvSpPr>
          <p:cNvPr id="49" name="AutoShape 70">
            <a:extLst>
              <a:ext uri="{FF2B5EF4-FFF2-40B4-BE49-F238E27FC236}">
                <a16:creationId xmlns:a16="http://schemas.microsoft.com/office/drawing/2014/main" id="{3C4A3E8B-2D75-4C57-ACC4-F62D011FD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4889" y="4023656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Specialist Services &amp; Surgery Care Group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" name="AutoShape 70">
            <a:extLst>
              <a:ext uri="{FF2B5EF4-FFF2-40B4-BE49-F238E27FC236}">
                <a16:creationId xmlns:a16="http://schemas.microsoft.com/office/drawing/2014/main" id="{5C33F55B-F4E8-4BDD-8FA5-8E27CD895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1168" y="4028609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General Surgery &amp; Cancer Care Group</a:t>
            </a:r>
          </a:p>
        </p:txBody>
      </p:sp>
      <p:sp>
        <p:nvSpPr>
          <p:cNvPr id="51" name="AutoShape 70">
            <a:extLst>
              <a:ext uri="{FF2B5EF4-FFF2-40B4-BE49-F238E27FC236}">
                <a16:creationId xmlns:a16="http://schemas.microsoft.com/office/drawing/2014/main" id="{931639F5-35D6-49A5-891F-20D39D058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5680" y="5891511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Lorraine Sole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Head of Nursing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2" name="AutoShape 70">
            <a:extLst>
              <a:ext uri="{FF2B5EF4-FFF2-40B4-BE49-F238E27FC236}">
                <a16:creationId xmlns:a16="http://schemas.microsoft.com/office/drawing/2014/main" id="{5E034D76-6F75-4A96-ABD1-8E8EB949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5680" y="5300759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Ian McGowan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General Manager</a:t>
            </a:r>
          </a:p>
        </p:txBody>
      </p:sp>
      <p:sp>
        <p:nvSpPr>
          <p:cNvPr id="53" name="AutoShape 70">
            <a:extLst>
              <a:ext uri="{FF2B5EF4-FFF2-40B4-BE49-F238E27FC236}">
                <a16:creationId xmlns:a16="http://schemas.microsoft.com/office/drawing/2014/main" id="{B0614AEB-D51D-4AFC-A1C5-A6DE6762E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5680" y="4710007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Prof. Philip Drew 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Clinical Director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8" name="AutoShape 70">
            <a:extLst>
              <a:ext uri="{FF2B5EF4-FFF2-40B4-BE49-F238E27FC236}">
                <a16:creationId xmlns:a16="http://schemas.microsoft.com/office/drawing/2014/main" id="{8CE70CFC-C105-47DF-9A18-C9CB16696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914" y="2264829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GB" sz="600" b="1" dirty="0">
                <a:latin typeface="Arial" panose="020B0604020202020204" pitchFamily="34" charset="0"/>
                <a:cs typeface="Arial" panose="020B0604020202020204" pitchFamily="34" charset="0"/>
              </a:rPr>
              <a:t>Aoife Cavanagh</a:t>
            </a:r>
          </a:p>
          <a:p>
            <a:pPr algn="ctr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Deputy </a:t>
            </a:r>
            <a:r>
              <a:rPr lang="en-GB" altLang="en-US" sz="600" dirty="0">
                <a:latin typeface="Arial" charset="0"/>
              </a:rPr>
              <a:t>Director of Integrated Governance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9" name="AutoShape 70">
            <a:extLst>
              <a:ext uri="{FF2B5EF4-FFF2-40B4-BE49-F238E27FC236}">
                <a16:creationId xmlns:a16="http://schemas.microsoft.com/office/drawing/2014/main" id="{DFDAE05F-9A8F-42FA-A8FF-1CA43846E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076" y="5872396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Sarah Budden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Head of Nursing</a:t>
            </a:r>
          </a:p>
        </p:txBody>
      </p:sp>
      <p:sp>
        <p:nvSpPr>
          <p:cNvPr id="70" name="AutoShape 70">
            <a:extLst>
              <a:ext uri="{FF2B5EF4-FFF2-40B4-BE49-F238E27FC236}">
                <a16:creationId xmlns:a16="http://schemas.microsoft.com/office/drawing/2014/main" id="{98E3D59C-8E19-4F0F-8AC4-63B0A0FD2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8007" y="5298467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Rachael Pearce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General Manager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" name="AutoShape 70">
            <a:extLst>
              <a:ext uri="{FF2B5EF4-FFF2-40B4-BE49-F238E27FC236}">
                <a16:creationId xmlns:a16="http://schemas.microsoft.com/office/drawing/2014/main" id="{A171B1E7-43FE-4904-A0BB-CAF8C76A1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4221" y="4712240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Frances Keane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Clinical Director</a:t>
            </a:r>
          </a:p>
        </p:txBody>
      </p:sp>
      <p:sp>
        <p:nvSpPr>
          <p:cNvPr id="72" name="AutoShape 70">
            <a:extLst>
              <a:ext uri="{FF2B5EF4-FFF2-40B4-BE49-F238E27FC236}">
                <a16:creationId xmlns:a16="http://schemas.microsoft.com/office/drawing/2014/main" id="{64DDAF83-6018-4765-9695-D3F5DA897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484" y="4028745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Specialist Medicine Care Group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3" name="AutoShape 70">
            <a:extLst>
              <a:ext uri="{FF2B5EF4-FFF2-40B4-BE49-F238E27FC236}">
                <a16:creationId xmlns:a16="http://schemas.microsoft.com/office/drawing/2014/main" id="{64D8E2CA-38D7-41EB-BC46-8FD459649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4212" y="5883234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Andrew Kirk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Head of Nursing</a:t>
            </a:r>
          </a:p>
        </p:txBody>
      </p:sp>
      <p:sp>
        <p:nvSpPr>
          <p:cNvPr id="74" name="AutoShape 70">
            <a:extLst>
              <a:ext uri="{FF2B5EF4-FFF2-40B4-BE49-F238E27FC236}">
                <a16:creationId xmlns:a16="http://schemas.microsoft.com/office/drawing/2014/main" id="{C756AAD4-C976-4D3B-9369-C92C3998B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328" y="5306501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Joanna Floyd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General Manager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5" name="AutoShape 70">
            <a:extLst>
              <a:ext uri="{FF2B5EF4-FFF2-40B4-BE49-F238E27FC236}">
                <a16:creationId xmlns:a16="http://schemas.microsoft.com/office/drawing/2014/main" id="{EA0AB685-9666-4E09-AE23-430378216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651" y="4710272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Mark Jadav (</a:t>
            </a:r>
            <a:r>
              <a:rPr lang="en-GB" altLang="en-US" sz="600" b="1" dirty="0" err="1">
                <a:latin typeface="Arial" charset="0"/>
              </a:rPr>
              <a:t>U&amp;E</a:t>
            </a:r>
            <a:r>
              <a:rPr lang="en-GB" altLang="en-US" sz="600" b="1" dirty="0">
                <a:latin typeface="Arial" charset="0"/>
              </a:rPr>
              <a:t>)</a:t>
            </a:r>
          </a:p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Vacant (Eldercare)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Clinical Director</a:t>
            </a:r>
          </a:p>
        </p:txBody>
      </p:sp>
      <p:sp>
        <p:nvSpPr>
          <p:cNvPr id="76" name="AutoShape 70">
            <a:extLst>
              <a:ext uri="{FF2B5EF4-FFF2-40B4-BE49-F238E27FC236}">
                <a16:creationId xmlns:a16="http://schemas.microsoft.com/office/drawing/2014/main" id="{00C4D341-E15C-4272-A1A8-F21D8FD21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6045" y="4024198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Urgent, Emergency &amp; Eldercare Care Group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4ADDA95A-EE2A-41DE-9E11-D1E3427A1569}"/>
              </a:ext>
            </a:extLst>
          </p:cNvPr>
          <p:cNvCxnSpPr>
            <a:cxnSpLocks/>
          </p:cNvCxnSpPr>
          <p:nvPr/>
        </p:nvCxnSpPr>
        <p:spPr>
          <a:xfrm>
            <a:off x="6378727" y="949205"/>
            <a:ext cx="2894" cy="44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AutoShape 70">
            <a:extLst>
              <a:ext uri="{FF2B5EF4-FFF2-40B4-BE49-F238E27FC236}">
                <a16:creationId xmlns:a16="http://schemas.microsoft.com/office/drawing/2014/main" id="{8FECAE83-EC66-444E-A101-433CE1789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1236" y="3765756"/>
            <a:ext cx="1080000" cy="540000"/>
          </a:xfrm>
          <a:prstGeom prst="flowChartAlternateProcess">
            <a:avLst/>
          </a:prstGeom>
          <a:solidFill>
            <a:srgbClr val="E7F0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Toby Slade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Associate Medical Director – Urgent &amp; Emergency Care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4" name="AutoShape 70">
            <a:extLst>
              <a:ext uri="{FF2B5EF4-FFF2-40B4-BE49-F238E27FC236}">
                <a16:creationId xmlns:a16="http://schemas.microsoft.com/office/drawing/2014/main" id="{C3225E7B-16FF-4533-A3BA-FD23BDEFA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194" y="3765756"/>
            <a:ext cx="1080000" cy="540000"/>
          </a:xfrm>
          <a:prstGeom prst="flowChartAlternateProcess">
            <a:avLst/>
          </a:prstGeom>
          <a:solidFill>
            <a:srgbClr val="E7F0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Bryson Pottinger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Associate Medical Director – Cancer, Research &amp; Development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6" name="AutoShape 70">
            <a:extLst>
              <a:ext uri="{FF2B5EF4-FFF2-40B4-BE49-F238E27FC236}">
                <a16:creationId xmlns:a16="http://schemas.microsoft.com/office/drawing/2014/main" id="{769861D5-49A5-4700-B0AF-0210B36FC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914" y="2953964"/>
            <a:ext cx="1080000" cy="5400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600" b="1" dirty="0">
                <a:latin typeface="Arial" charset="0"/>
              </a:rPr>
              <a:t>Nick Mitchell</a:t>
            </a:r>
          </a:p>
          <a:p>
            <a:pPr algn="ctr"/>
            <a:r>
              <a:rPr lang="en-GB" altLang="en-US" sz="600" dirty="0">
                <a:latin typeface="Arial" charset="0"/>
              </a:rPr>
              <a:t>Deputy Medical Director (Clinical Effectiveness)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83D032F9-D7D8-41A8-B4DE-043DC942274D}"/>
              </a:ext>
            </a:extLst>
          </p:cNvPr>
          <p:cNvCxnSpPr>
            <a:cxnSpLocks/>
          </p:cNvCxnSpPr>
          <p:nvPr/>
        </p:nvCxnSpPr>
        <p:spPr>
          <a:xfrm>
            <a:off x="1553682" y="3976297"/>
            <a:ext cx="0" cy="1189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AutoShape 70">
            <a:extLst>
              <a:ext uri="{FF2B5EF4-FFF2-40B4-BE49-F238E27FC236}">
                <a16:creationId xmlns:a16="http://schemas.microsoft.com/office/drawing/2014/main" id="{63F8987B-A7DC-4A88-BB1B-13BFE9E41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71" y="3765756"/>
            <a:ext cx="1080000" cy="540000"/>
          </a:xfrm>
          <a:prstGeom prst="flowChartAlternateProcess">
            <a:avLst/>
          </a:prstGeom>
          <a:solidFill>
            <a:srgbClr val="E7F0F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Paul </a:t>
            </a:r>
            <a:r>
              <a:rPr lang="en-GB" altLang="en-US" sz="600" b="1" dirty="0" err="1">
                <a:latin typeface="Arial" charset="0"/>
              </a:rPr>
              <a:t>Lidder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latin typeface="Arial" charset="0"/>
              </a:rPr>
              <a:t>Associate Medical Director – Planned Care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5" name="AutoShape 70">
            <a:extLst>
              <a:ext uri="{FF2B5EF4-FFF2-40B4-BE49-F238E27FC236}">
                <a16:creationId xmlns:a16="http://schemas.microsoft.com/office/drawing/2014/main" id="{5883D85D-FCB4-4CAC-9EED-2020F19AA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3733" y="4028609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latin typeface="Arial" charset="0"/>
              </a:rPr>
              <a:t>West Cornwall Hospital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6" name="AutoShape 70">
            <a:extLst>
              <a:ext uri="{FF2B5EF4-FFF2-40B4-BE49-F238E27FC236}">
                <a16:creationId xmlns:a16="http://schemas.microsoft.com/office/drawing/2014/main" id="{B5283864-1E6E-4904-B823-17CA0BD7F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6298" y="4023656"/>
            <a:ext cx="774000" cy="54000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St Michael’s Hospital</a:t>
            </a:r>
          </a:p>
        </p:txBody>
      </p:sp>
      <p:sp>
        <p:nvSpPr>
          <p:cNvPr id="98" name="AutoShape 70">
            <a:extLst>
              <a:ext uri="{FF2B5EF4-FFF2-40B4-BE49-F238E27FC236}">
                <a16:creationId xmlns:a16="http://schemas.microsoft.com/office/drawing/2014/main" id="{5859F0EE-35C6-43FD-BEE0-48CC9B314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8807" y="4710007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Neil Davidson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Clinical Director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9" name="AutoShape 70">
            <a:extLst>
              <a:ext uri="{FF2B5EF4-FFF2-40B4-BE49-F238E27FC236}">
                <a16:creationId xmlns:a16="http://schemas.microsoft.com/office/drawing/2014/main" id="{B9B608F3-7D3A-4B52-A7B6-DE74A5CEA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0100" y="5306501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Paul </a:t>
            </a:r>
            <a:r>
              <a:rPr lang="en-GB" altLang="en-US" sz="600" b="1" dirty="0" err="1">
                <a:latin typeface="Arial" charset="0"/>
              </a:rPr>
              <a:t>S</a:t>
            </a:r>
            <a:r>
              <a:rPr lang="en-GB" altLang="en-US" sz="600" b="1" dirty="0" err="1">
                <a:solidFill>
                  <a:schemeClr val="tx1"/>
                </a:solidFill>
                <a:latin typeface="Arial" charset="0"/>
              </a:rPr>
              <a:t>ylvetser</a:t>
            </a:r>
            <a:endParaRPr lang="en-GB" altLang="en-US" sz="600" b="1" dirty="0">
              <a:solidFill>
                <a:schemeClr val="tx1"/>
              </a:solidFill>
              <a:latin typeface="Arial" charset="0"/>
            </a:endParaRPr>
          </a:p>
          <a:p>
            <a:pPr algn="ctr" hangingPunct="1"/>
            <a:r>
              <a:rPr lang="en-GB" altLang="en-US" sz="600" dirty="0">
                <a:latin typeface="Arial" charset="0"/>
              </a:rPr>
              <a:t>Hospital Manager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0" name="AutoShape 70">
            <a:extLst>
              <a:ext uri="{FF2B5EF4-FFF2-40B4-BE49-F238E27FC236}">
                <a16:creationId xmlns:a16="http://schemas.microsoft.com/office/drawing/2014/main" id="{E3858ADC-ED34-4719-945B-A6520D832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8807" y="5891511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Shirley Harris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Head of Nursing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" name="AutoShape 70">
            <a:extLst>
              <a:ext uri="{FF2B5EF4-FFF2-40B4-BE49-F238E27FC236}">
                <a16:creationId xmlns:a16="http://schemas.microsoft.com/office/drawing/2014/main" id="{88CFDCDB-B490-4E1E-9EE2-813AD7958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1934" y="5298467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Shirley Harris</a:t>
            </a:r>
          </a:p>
          <a:p>
            <a:pPr algn="ctr" hangingPunct="1"/>
            <a:r>
              <a:rPr lang="en-GB" altLang="en-US" sz="600" dirty="0">
                <a:solidFill>
                  <a:schemeClr val="tx1"/>
                </a:solidFill>
                <a:latin typeface="Arial" charset="0"/>
              </a:rPr>
              <a:t>Head of Nursing</a:t>
            </a:r>
          </a:p>
        </p:txBody>
      </p:sp>
      <p:sp>
        <p:nvSpPr>
          <p:cNvPr id="103" name="AutoShape 70">
            <a:extLst>
              <a:ext uri="{FF2B5EF4-FFF2-40B4-BE49-F238E27FC236}">
                <a16:creationId xmlns:a16="http://schemas.microsoft.com/office/drawing/2014/main" id="{AACFB8A6-CAE9-4346-AAFF-5EF2EAC7E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1934" y="4710007"/>
            <a:ext cx="774000" cy="540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hangingPunct="1"/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Paul </a:t>
            </a:r>
            <a:r>
              <a:rPr lang="en-GB" altLang="en-US" sz="600" b="1" dirty="0">
                <a:latin typeface="Arial" charset="0"/>
              </a:rPr>
              <a:t>S</a:t>
            </a:r>
            <a:r>
              <a:rPr lang="en-GB" altLang="en-US" sz="600" b="1" dirty="0">
                <a:solidFill>
                  <a:schemeClr val="tx1"/>
                </a:solidFill>
                <a:latin typeface="Arial" charset="0"/>
              </a:rPr>
              <a:t>ylvester</a:t>
            </a:r>
          </a:p>
          <a:p>
            <a:pPr algn="ctr" hangingPunct="1"/>
            <a:r>
              <a:rPr lang="en-GB" altLang="en-US" sz="600" dirty="0">
                <a:latin typeface="Arial" charset="0"/>
              </a:rPr>
              <a:t>Hospital Manager</a:t>
            </a:r>
            <a:endParaRPr lang="en-GB" altLang="en-US" sz="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5D28E918-7733-4AF4-92FA-27A88CE99912}"/>
              </a:ext>
            </a:extLst>
          </p:cNvPr>
          <p:cNvCxnSpPr>
            <a:stCxn id="253" idx="0"/>
            <a:endCxn id="253" idx="0"/>
          </p:cNvCxnSpPr>
          <p:nvPr/>
        </p:nvCxnSpPr>
        <p:spPr>
          <a:xfrm>
            <a:off x="3361236" y="376575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85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331</Words>
  <Application>Microsoft Office PowerPoint</Application>
  <PresentationFormat>Widescreen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DABBS, Paige (ROYAL CORNWALL HOSPITALS NHS TRUST)</dc:creator>
  <cp:lastModifiedBy>OMAHONY, Sara (ROYAL CORNWALL HOSPITALS NHS TRUST)</cp:lastModifiedBy>
  <cp:revision>48</cp:revision>
  <cp:lastPrinted>2021-08-09T12:39:01Z</cp:lastPrinted>
  <dcterms:created xsi:type="dcterms:W3CDTF">2021-08-03T10:16:41Z</dcterms:created>
  <dcterms:modified xsi:type="dcterms:W3CDTF">2022-06-22T13:43:30Z</dcterms:modified>
</cp:coreProperties>
</file>